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slides/slide21.xml" ContentType="application/vnd.openxmlformats-officedocument.presentationml.slide+xml"/>
  <Override PartName="/ppt/presentation.xml" ContentType="application/vnd.openxmlformats-officedocument.presentationml.presentation.main+xml"/>
  <Override PartName="/ppt/slides/slide20.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xml" ContentType="application/vnd.openxmlformats-officedocument.presentationml.slide+xml"/>
  <Override PartName="/ppt/slides/slide1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ustom.xml" ContentType="application/vnd.openxmlformats-officedocument.custom-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3"/>
  </p:sldMasterIdLst>
  <p:notesMasterIdLst>
    <p:notesMasterId r:id="rId25"/>
  </p:notesMasterIdLst>
  <p:handoutMasterIdLst>
    <p:handoutMasterId r:id="rId26"/>
  </p:handoutMasterIdLst>
  <p:sldIdLst>
    <p:sldId id="268" r:id="rId4"/>
    <p:sldId id="295" r:id="rId5"/>
    <p:sldId id="296" r:id="rId6"/>
    <p:sldId id="301" r:id="rId7"/>
    <p:sldId id="302" r:id="rId8"/>
    <p:sldId id="303" r:id="rId9"/>
    <p:sldId id="276" r:id="rId10"/>
    <p:sldId id="290" r:id="rId11"/>
    <p:sldId id="289" r:id="rId12"/>
    <p:sldId id="291" r:id="rId13"/>
    <p:sldId id="299" r:id="rId14"/>
    <p:sldId id="300" r:id="rId15"/>
    <p:sldId id="269" r:id="rId16"/>
    <p:sldId id="292" r:id="rId17"/>
    <p:sldId id="297" r:id="rId18"/>
    <p:sldId id="298" r:id="rId19"/>
    <p:sldId id="294" r:id="rId20"/>
    <p:sldId id="293" r:id="rId21"/>
    <p:sldId id="279" r:id="rId22"/>
    <p:sldId id="280" r:id="rId23"/>
    <p:sldId id="27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3E57"/>
    <a:srgbClr val="184259"/>
    <a:srgbClr val="9C4E4E"/>
    <a:srgbClr val="700000"/>
    <a:srgbClr val="5E2001"/>
    <a:srgbClr val="800000"/>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52" autoAdjust="0"/>
  </p:normalViewPr>
  <p:slideViewPr>
    <p:cSldViewPr snapToGrid="0">
      <p:cViewPr varScale="1">
        <p:scale>
          <a:sx n="65" d="100"/>
          <a:sy n="65" d="100"/>
        </p:scale>
        <p:origin x="724" y="48"/>
      </p:cViewPr>
      <p:guideLst/>
    </p:cSldViewPr>
  </p:slid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handoutMaster" Target="handoutMasters/handoutMaster1.xml"/><Relationship Id="rId3" Type="http://schemas.openxmlformats.org/officeDocument/2006/relationships/slideMaster" Target="slideMasters/slideMaster1.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customXml" Target="../customXml/item3.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2BF7510-B9ED-40E0-8274-4F64AD62B83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95E24B0-B97F-4932-93CD-4307D6181DC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C0AA17F-CB06-445B-ACD3-321E84E51A80}" type="datetimeFigureOut">
              <a:rPr lang="en-US" smtClean="0"/>
              <a:t>1/22/2023</a:t>
            </a:fld>
            <a:endParaRPr lang="en-US" dirty="0"/>
          </a:p>
        </p:txBody>
      </p:sp>
      <p:sp>
        <p:nvSpPr>
          <p:cNvPr id="4" name="Footer Placeholder 3">
            <a:extLst>
              <a:ext uri="{FF2B5EF4-FFF2-40B4-BE49-F238E27FC236}">
                <a16:creationId xmlns:a16="http://schemas.microsoft.com/office/drawing/2014/main" id="{7FC3A0DF-A8A7-4EF4-96E5-757FFFC2A93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2BEC987-E8F6-4FD2-BFB2-04815BD1D2F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C078EF9-7F2B-4B20-A25C-9E80C16977B9}" type="slidenum">
              <a:rPr lang="en-US" smtClean="0"/>
              <a:t>‹#›</a:t>
            </a:fld>
            <a:endParaRPr lang="en-US" dirty="0"/>
          </a:p>
        </p:txBody>
      </p:sp>
    </p:spTree>
    <p:extLst>
      <p:ext uri="{BB962C8B-B14F-4D97-AF65-F5344CB8AC3E}">
        <p14:creationId xmlns:p14="http://schemas.microsoft.com/office/powerpoint/2010/main" val="25001149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png>
</file>

<file path=ppt/media/image15.png>
</file>

<file path=ppt/media/image16.jpeg>
</file>

<file path=ppt/media/image17.png>
</file>

<file path=ppt/media/image18.pn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6141C0-BF72-4A20-AFA7-D05563D549B7}" type="datetimeFigureOut">
              <a:rPr lang="en-US" smtClean="0"/>
              <a:t>1/22/2023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AAF9CF-D1E5-49FD-94F7-B246BB67E246}" type="slidenum">
              <a:rPr lang="en-US" smtClean="0"/>
              <a:t>‹#›</a:t>
            </a:fld>
            <a:endParaRPr lang="en-US" dirty="0"/>
          </a:p>
        </p:txBody>
      </p:sp>
    </p:spTree>
    <p:extLst>
      <p:ext uri="{BB962C8B-B14F-4D97-AF65-F5344CB8AC3E}">
        <p14:creationId xmlns:p14="http://schemas.microsoft.com/office/powerpoint/2010/main" val="1629285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smtClean="0"/>
              <a:t>More differences required</a:t>
            </a:r>
            <a:endParaRPr lang="en-CA" dirty="0"/>
          </a:p>
        </p:txBody>
      </p:sp>
      <p:sp>
        <p:nvSpPr>
          <p:cNvPr id="4" name="Slide Number Placeholder 3"/>
          <p:cNvSpPr>
            <a:spLocks noGrp="1"/>
          </p:cNvSpPr>
          <p:nvPr>
            <p:ph type="sldNum" sz="quarter" idx="10"/>
          </p:nvPr>
        </p:nvSpPr>
        <p:spPr/>
        <p:txBody>
          <a:bodyPr/>
          <a:lstStyle/>
          <a:p>
            <a:fld id="{C6AAF9CF-D1E5-49FD-94F7-B246BB67E246}" type="slidenum">
              <a:rPr lang="en-US" smtClean="0"/>
              <a:t>8</a:t>
            </a:fld>
            <a:endParaRPr lang="en-US" dirty="0"/>
          </a:p>
        </p:txBody>
      </p:sp>
    </p:spTree>
    <p:extLst>
      <p:ext uri="{BB962C8B-B14F-4D97-AF65-F5344CB8AC3E}">
        <p14:creationId xmlns:p14="http://schemas.microsoft.com/office/powerpoint/2010/main" val="19324553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chor="ctr" anchorCtr="0">
            <a:normAutofit/>
          </a:bodyPr>
          <a:lstStyle>
            <a:lvl1pPr>
              <a:defRPr sz="3000"/>
            </a:lvl1pPr>
          </a:lstStyle>
          <a:p>
            <a:r>
              <a:rPr lang="en-US" noProof="0" smtClean="0"/>
              <a:t>Click to edit Master title style</a:t>
            </a:r>
            <a:endParaRPr lang="en-US" noProof="0"/>
          </a:p>
        </p:txBody>
      </p:sp>
      <p:sp>
        <p:nvSpPr>
          <p:cNvPr id="3" name="Content Placeholder 2"/>
          <p:cNvSpPr>
            <a:spLocks noGrp="1"/>
          </p:cNvSpPr>
          <p:nvPr>
            <p:ph idx="1"/>
          </p:nvPr>
        </p:nvSpPr>
        <p:spPr>
          <a:xfrm>
            <a:off x="685801" y="1869601"/>
            <a:ext cx="10840914" cy="3921600"/>
          </a:xfrm>
        </p:spPr>
        <p:txBody>
          <a:bodyPr anchor="t" anchorCtr="0"/>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10"/>
          </p:nvPr>
        </p:nvSpPr>
        <p:spPr/>
        <p:txBody>
          <a:bodyPr/>
          <a:lstStyle/>
          <a:p>
            <a:fld id="{226EF81F-4DF9-46BB-9EEB-9E858EBA34EE}" type="datetime1">
              <a:rPr lang="en-US" noProof="0" smtClean="0"/>
              <a:t>1/22/2023</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8" name="Straight Connector 7">
            <a:extLst>
              <a:ext uri="{FF2B5EF4-FFF2-40B4-BE49-F238E27FC236}">
                <a16:creationId xmlns:a16="http://schemas.microsoft.com/office/drawing/2014/main" id="{328F7C25-BFB6-430F-87B6-7D0D2C7493D6}"/>
              </a:ext>
              <a:ext uri="{C183D7F6-B498-43B3-948B-1728B52AA6E4}">
                <adec:decorative xmlns:adec="http://schemas.microsoft.com/office/drawing/2017/decorative" xmlns="" val="1"/>
              </a:ext>
            </a:extLst>
          </p:cNvPr>
          <p:cNvCxnSpPr>
            <a:cxnSpLocks/>
          </p:cNvCxnSpPr>
          <p:nvPr userDrawn="1"/>
        </p:nvCxnSpPr>
        <p:spPr>
          <a:xfrm rot="16200000">
            <a:off x="-185517" y="122343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10262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hasCustomPrompt="1"/>
          </p:nvPr>
        </p:nvSpPr>
        <p:spPr>
          <a:xfrm>
            <a:off x="685801" y="609601"/>
            <a:ext cx="10840913" cy="3124199"/>
          </a:xfrm>
        </p:spPr>
        <p:txBody>
          <a:bodyPr anchor="ctr">
            <a:normAutofit/>
          </a:bodyPr>
          <a:lstStyle>
            <a:lvl1pPr algn="l">
              <a:defRPr sz="3000" b="0" cap="none"/>
            </a:lvl1pPr>
          </a:lstStyle>
          <a:p>
            <a:r>
              <a:rPr lang="en-US" noProof="0"/>
              <a:t>CLICK TO EDIT MASTER TITLE STYLE</a:t>
            </a:r>
          </a:p>
        </p:txBody>
      </p:sp>
      <p:sp>
        <p:nvSpPr>
          <p:cNvPr id="3" name="Text Placeholder 2"/>
          <p:cNvSpPr>
            <a:spLocks noGrp="1"/>
          </p:cNvSpPr>
          <p:nvPr>
            <p:ph type="body" idx="1"/>
          </p:nvPr>
        </p:nvSpPr>
        <p:spPr>
          <a:xfrm>
            <a:off x="685800" y="3733800"/>
            <a:ext cx="10840914" cy="2057400"/>
          </a:xfrm>
        </p:spPr>
        <p:txBody>
          <a:bodyPr anchor="ctr">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smtClean="0"/>
              <a:t>Edit Master text styles</a:t>
            </a:r>
          </a:p>
        </p:txBody>
      </p:sp>
      <p:sp>
        <p:nvSpPr>
          <p:cNvPr id="4" name="Date Placeholder 3"/>
          <p:cNvSpPr>
            <a:spLocks noGrp="1"/>
          </p:cNvSpPr>
          <p:nvPr>
            <p:ph type="dt" sz="half" idx="10"/>
          </p:nvPr>
        </p:nvSpPr>
        <p:spPr/>
        <p:txBody>
          <a:bodyPr/>
          <a:lstStyle/>
          <a:p>
            <a:fld id="{7BB6C475-8EC5-446E-851B-AB1E65E234D1}" type="datetime1">
              <a:rPr lang="en-US" noProof="0" smtClean="0"/>
              <a:t>1/22/2023</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3263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smtClean="0"/>
              <a:t>Click to edit Master title style</a:t>
            </a:r>
            <a:endParaRPr lang="en-US" noProof="0"/>
          </a:p>
        </p:txBody>
      </p:sp>
      <p:sp>
        <p:nvSpPr>
          <p:cNvPr id="3" name="Date Placeholder 2"/>
          <p:cNvSpPr>
            <a:spLocks noGrp="1"/>
          </p:cNvSpPr>
          <p:nvPr>
            <p:ph type="dt" sz="half" idx="10"/>
          </p:nvPr>
        </p:nvSpPr>
        <p:spPr/>
        <p:txBody>
          <a:bodyPr/>
          <a:lstStyle/>
          <a:p>
            <a:fld id="{953913AE-5BCF-4BAD-8F87-2E341D8CE981}" type="datetime1">
              <a:rPr lang="en-US" noProof="0" smtClean="0"/>
              <a:t>1/22/2023</a:t>
            </a:fld>
            <a:endParaRPr lang="en-US" noProof="0" dirty="0"/>
          </a:p>
        </p:txBody>
      </p:sp>
      <p:sp>
        <p:nvSpPr>
          <p:cNvPr id="4" name="Footer Placeholder 3"/>
          <p:cNvSpPr>
            <a:spLocks noGrp="1"/>
          </p:cNvSpPr>
          <p:nvPr>
            <p:ph type="ftr" sz="quarter" idx="11"/>
          </p:nvPr>
        </p:nvSpPr>
        <p:spPr/>
        <p:txBody>
          <a:bodyPr/>
          <a:lstStyle/>
          <a:p>
            <a:r>
              <a:rPr lang="en-US" noProof="0" dirty="0"/>
              <a:t>Add a Footer</a:t>
            </a:r>
          </a:p>
        </p:txBody>
      </p:sp>
      <p:sp>
        <p:nvSpPr>
          <p:cNvPr id="5" name="Slide Number Placeholder 4"/>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5106499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1E414730-983B-4349-8CCC-0591FFF2CF22}" type="datetime1">
              <a:rPr lang="en-US" noProof="0" smtClean="0"/>
              <a:t>1/22/2023</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p:txBody>
      </p:sp>
      <p:sp>
        <p:nvSpPr>
          <p:cNvPr id="4" name="Slide Number Placeholder 3"/>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453706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5" y="1786"/>
            <a:ext cx="12188825" cy="6856214"/>
          </a:xfrm>
          <a:prstGeom prst="rect">
            <a:avLst/>
          </a:prstGeom>
        </p:spPr>
      </p:pic>
      <p:sp>
        <p:nvSpPr>
          <p:cNvPr id="2" name="Title 1"/>
          <p:cNvSpPr>
            <a:spLocks noGrp="1"/>
          </p:cNvSpPr>
          <p:nvPr>
            <p:ph type="ctrTitle"/>
          </p:nvPr>
        </p:nvSpPr>
        <p:spPr>
          <a:xfrm>
            <a:off x="2476500" y="2716272"/>
            <a:ext cx="8683625" cy="2421464"/>
          </a:xfrm>
        </p:spPr>
        <p:txBody>
          <a:bodyPr anchor="b">
            <a:normAutofit/>
          </a:bodyPr>
          <a:lstStyle>
            <a:lvl1pPr algn="r">
              <a:defRPr sz="4800">
                <a:effectLst/>
              </a:defRPr>
            </a:lvl1pPr>
          </a:lstStyle>
          <a:p>
            <a:r>
              <a:rPr lang="en-US" noProof="0" smtClean="0"/>
              <a:t>Click to edit Master title style</a:t>
            </a:r>
            <a:endParaRPr lang="en-US" noProof="0"/>
          </a:p>
        </p:txBody>
      </p:sp>
      <p:sp>
        <p:nvSpPr>
          <p:cNvPr id="3" name="Subtitle 2"/>
          <p:cNvSpPr>
            <a:spLocks noGrp="1"/>
          </p:cNvSpPr>
          <p:nvPr>
            <p:ph type="subTitle" idx="1"/>
          </p:nvPr>
        </p:nvSpPr>
        <p:spPr>
          <a:xfrm>
            <a:off x="2476500" y="5137736"/>
            <a:ext cx="8683625" cy="732840"/>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noProof="0" smtClean="0"/>
              <a:t>Click to edit Master subtitle style</a:t>
            </a:r>
            <a:endParaRPr lang="en-US" noProof="0"/>
          </a:p>
        </p:txBody>
      </p:sp>
      <p:sp>
        <p:nvSpPr>
          <p:cNvPr id="4" name="Date Placeholder 3"/>
          <p:cNvSpPr>
            <a:spLocks noGrp="1"/>
          </p:cNvSpPr>
          <p:nvPr>
            <p:ph type="dt" sz="half" idx="10"/>
          </p:nvPr>
        </p:nvSpPr>
        <p:spPr>
          <a:xfrm>
            <a:off x="8932558" y="5870575"/>
            <a:ext cx="1600200" cy="377825"/>
          </a:xfrm>
        </p:spPr>
        <p:txBody>
          <a:bodyPr/>
          <a:lstStyle/>
          <a:p>
            <a:fld id="{23E5C69D-A5A7-4E34-BCFC-F75B47097C24}" type="datetime1">
              <a:rPr lang="en-US" noProof="0" smtClean="0"/>
              <a:t>1/22/2023</a:t>
            </a:fld>
            <a:endParaRPr lang="en-US" noProof="0" dirty="0"/>
          </a:p>
        </p:txBody>
      </p:sp>
      <p:sp>
        <p:nvSpPr>
          <p:cNvPr id="5" name="Footer Placeholder 4"/>
          <p:cNvSpPr>
            <a:spLocks noGrp="1"/>
          </p:cNvSpPr>
          <p:nvPr>
            <p:ph type="ftr" sz="quarter" idx="11"/>
          </p:nvPr>
        </p:nvSpPr>
        <p:spPr>
          <a:xfrm>
            <a:off x="3962399" y="5870575"/>
            <a:ext cx="4893958" cy="377825"/>
          </a:xfrm>
        </p:spPr>
        <p:txBody>
          <a:bodyPr/>
          <a:lstStyle/>
          <a:p>
            <a:r>
              <a:rPr lang="en-US" noProof="0" dirty="0"/>
              <a:t>Add a Footer</a:t>
            </a:r>
          </a:p>
        </p:txBody>
      </p:sp>
      <p:sp>
        <p:nvSpPr>
          <p:cNvPr id="6" name="Slide Number Placeholder 5"/>
          <p:cNvSpPr>
            <a:spLocks noGrp="1"/>
          </p:cNvSpPr>
          <p:nvPr>
            <p:ph type="sldNum" sz="quarter" idx="12"/>
          </p:nvPr>
        </p:nvSpPr>
        <p:spPr>
          <a:xfrm>
            <a:off x="10608958" y="5870575"/>
            <a:ext cx="551167" cy="377825"/>
          </a:xfrm>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406293711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552450" y="1874308"/>
            <a:ext cx="3814235" cy="1260000"/>
          </a:xfrm>
        </p:spPr>
        <p:txBody>
          <a:bodyPr anchor="ctr" anchorCtr="0">
            <a:noAutofit/>
          </a:bodyPr>
          <a:lstStyle>
            <a:lvl1pPr algn="r">
              <a:defRPr sz="3000" b="0"/>
            </a:lvl1pPr>
          </a:lstStyle>
          <a:p>
            <a:r>
              <a:rPr lang="en-US" noProof="0" smtClean="0"/>
              <a:t>Click to edit Master title style</a:t>
            </a:r>
            <a:endParaRPr lang="en-US" noProof="0"/>
          </a:p>
        </p:txBody>
      </p:sp>
      <p:sp>
        <p:nvSpPr>
          <p:cNvPr id="3" name="Content Placeholder 2"/>
          <p:cNvSpPr>
            <a:spLocks noGrp="1"/>
          </p:cNvSpPr>
          <p:nvPr>
            <p:ph idx="1"/>
          </p:nvPr>
        </p:nvSpPr>
        <p:spPr>
          <a:xfrm>
            <a:off x="4648200" y="0"/>
            <a:ext cx="7543800" cy="6856214"/>
          </a:xfrm>
        </p:spPr>
        <p:txBody>
          <a:bodyPr anchor="ctr">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Text Placeholder 3"/>
          <p:cNvSpPr>
            <a:spLocks noGrp="1"/>
          </p:cNvSpPr>
          <p:nvPr>
            <p:ph type="body" sz="half" idx="2"/>
          </p:nvPr>
        </p:nvSpPr>
        <p:spPr>
          <a:xfrm>
            <a:off x="552450" y="3134308"/>
            <a:ext cx="3814235" cy="2016600"/>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p>
            <a:fld id="{4C128539-0CA4-4A7A-A50D-997572A9E1BC}" type="datetime1">
              <a:rPr lang="en-US" noProof="0" smtClean="0"/>
              <a:t>1/22/2023</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2006338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Description and Conent">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840914" cy="1260000"/>
          </a:xfrm>
        </p:spPr>
        <p:txBody>
          <a:bodyPr anchor="ctr" anchorCtr="0">
            <a:normAutofit/>
          </a:bodyPr>
          <a:lstStyle>
            <a:lvl1pPr>
              <a:defRPr sz="3000"/>
            </a:lvl1pPr>
          </a:lstStyle>
          <a:p>
            <a:r>
              <a:rPr lang="en-US" noProof="0" smtClean="0"/>
              <a:t>Click to edit Master title style</a:t>
            </a:r>
            <a:endParaRPr lang="en-US" noProof="0"/>
          </a:p>
        </p:txBody>
      </p:sp>
      <p:sp>
        <p:nvSpPr>
          <p:cNvPr id="3" name="Text Placeholder 2"/>
          <p:cNvSpPr>
            <a:spLocks noGrp="1"/>
          </p:cNvSpPr>
          <p:nvPr>
            <p:ph type="body" idx="1"/>
          </p:nvPr>
        </p:nvSpPr>
        <p:spPr>
          <a:xfrm>
            <a:off x="685799" y="1881824"/>
            <a:ext cx="10840914" cy="1032826"/>
          </a:xfrm>
        </p:spPr>
        <p:txBody>
          <a:bodyPr anchor="t" anchorCtr="0">
            <a:noAutofit/>
          </a:bodyPr>
          <a:lstStyle>
            <a:lvl1pPr marL="0" indent="0">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7" name="Date Placeholder 6"/>
          <p:cNvSpPr>
            <a:spLocks noGrp="1"/>
          </p:cNvSpPr>
          <p:nvPr>
            <p:ph type="dt" sz="half" idx="10"/>
          </p:nvPr>
        </p:nvSpPr>
        <p:spPr/>
        <p:txBody>
          <a:bodyPr/>
          <a:lstStyle/>
          <a:p>
            <a:fld id="{D26FB005-319F-4C44-AFE0-801AE1278505}" type="datetime1">
              <a:rPr lang="en-US" noProof="0" smtClean="0"/>
              <a:t>1/22/2023</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6" name="Text Placeholder 5">
            <a:extLst>
              <a:ext uri="{FF2B5EF4-FFF2-40B4-BE49-F238E27FC236}">
                <a16:creationId xmlns:a16="http://schemas.microsoft.com/office/drawing/2014/main" id="{B47DAE59-9D63-4159-8F3E-560C31F19A89}"/>
              </a:ext>
            </a:extLst>
          </p:cNvPr>
          <p:cNvSpPr>
            <a:spLocks noGrp="1"/>
          </p:cNvSpPr>
          <p:nvPr>
            <p:ph type="body" sz="quarter" idx="14"/>
          </p:nvPr>
        </p:nvSpPr>
        <p:spPr>
          <a:xfrm>
            <a:off x="1216192"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sp>
        <p:nvSpPr>
          <p:cNvPr id="12" name="Text Placeholder 2">
            <a:extLst>
              <a:ext uri="{FF2B5EF4-FFF2-40B4-BE49-F238E27FC236}">
                <a16:creationId xmlns:a16="http://schemas.microsoft.com/office/drawing/2014/main" id="{4249143D-80A5-4E4C-BBFD-F253500CE226}"/>
              </a:ext>
            </a:extLst>
          </p:cNvPr>
          <p:cNvSpPr>
            <a:spLocks noGrp="1"/>
          </p:cNvSpPr>
          <p:nvPr>
            <p:ph type="body" idx="13"/>
          </p:nvPr>
        </p:nvSpPr>
        <p:spPr>
          <a:xfrm>
            <a:off x="685799" y="2914650"/>
            <a:ext cx="10840914" cy="502126"/>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20" name="Text Placeholder 5">
            <a:extLst>
              <a:ext uri="{FF2B5EF4-FFF2-40B4-BE49-F238E27FC236}">
                <a16:creationId xmlns:a16="http://schemas.microsoft.com/office/drawing/2014/main" id="{B06123F0-984B-4EF8-9945-3621C401B7AD}"/>
              </a:ext>
            </a:extLst>
          </p:cNvPr>
          <p:cNvSpPr>
            <a:spLocks noGrp="1"/>
          </p:cNvSpPr>
          <p:nvPr>
            <p:ph type="body" sz="quarter" idx="17"/>
          </p:nvPr>
        </p:nvSpPr>
        <p:spPr>
          <a:xfrm>
            <a:off x="7465366"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21" name="Text Placeholder 5">
            <a:extLst>
              <a:ext uri="{FF2B5EF4-FFF2-40B4-BE49-F238E27FC236}">
                <a16:creationId xmlns:a16="http://schemas.microsoft.com/office/drawing/2014/main" id="{A669C074-A9BE-4B07-ACEE-3B34AAC8B9E7}"/>
              </a:ext>
            </a:extLst>
          </p:cNvPr>
          <p:cNvSpPr>
            <a:spLocks noGrp="1"/>
          </p:cNvSpPr>
          <p:nvPr>
            <p:ph type="body" sz="quarter" idx="18"/>
          </p:nvPr>
        </p:nvSpPr>
        <p:spPr>
          <a:xfrm>
            <a:off x="9548424"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19" name="Text Placeholder 5">
            <a:extLst>
              <a:ext uri="{FF2B5EF4-FFF2-40B4-BE49-F238E27FC236}">
                <a16:creationId xmlns:a16="http://schemas.microsoft.com/office/drawing/2014/main" id="{84A40D78-D6DD-41A7-A132-9D48DF8649A9}"/>
              </a:ext>
            </a:extLst>
          </p:cNvPr>
          <p:cNvSpPr>
            <a:spLocks noGrp="1"/>
          </p:cNvSpPr>
          <p:nvPr>
            <p:ph type="body" sz="quarter" idx="16"/>
          </p:nvPr>
        </p:nvSpPr>
        <p:spPr>
          <a:xfrm>
            <a:off x="5382308"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sp>
        <p:nvSpPr>
          <p:cNvPr id="18" name="Text Placeholder 5">
            <a:extLst>
              <a:ext uri="{FF2B5EF4-FFF2-40B4-BE49-F238E27FC236}">
                <a16:creationId xmlns:a16="http://schemas.microsoft.com/office/drawing/2014/main" id="{4A9CFAA7-850F-4C92-A9BE-56452E5CA04D}"/>
              </a:ext>
            </a:extLst>
          </p:cNvPr>
          <p:cNvSpPr>
            <a:spLocks noGrp="1"/>
          </p:cNvSpPr>
          <p:nvPr>
            <p:ph type="body" sz="quarter" idx="15"/>
          </p:nvPr>
        </p:nvSpPr>
        <p:spPr>
          <a:xfrm>
            <a:off x="3299250" y="3837470"/>
            <a:ext cx="1310050" cy="959003"/>
          </a:xfrm>
        </p:spPr>
        <p:txBody>
          <a:bodyPr>
            <a:noAutofit/>
          </a:bodyPr>
          <a:lstStyle>
            <a:lvl1pPr marL="0" indent="0" algn="ctr">
              <a:buNone/>
              <a:defRPr sz="1200"/>
            </a:lvl1pPr>
            <a:lvl3pPr algn="ctr">
              <a:defRPr sz="1200"/>
            </a:lvl3pPr>
            <a:lvl5pPr marL="1828800" indent="0">
              <a:buNone/>
              <a:defRPr/>
            </a:lvl5pPr>
          </a:lstStyle>
          <a:p>
            <a:pPr lvl="0"/>
            <a:r>
              <a:rPr lang="en-US" noProof="0" smtClean="0"/>
              <a:t>Edit Master text styles</a:t>
            </a:r>
          </a:p>
        </p:txBody>
      </p:sp>
      <p:cxnSp>
        <p:nvCxnSpPr>
          <p:cNvPr id="14" name="Straight Connector 13">
            <a:extLst>
              <a:ext uri="{FF2B5EF4-FFF2-40B4-BE49-F238E27FC236}">
                <a16:creationId xmlns:a16="http://schemas.microsoft.com/office/drawing/2014/main" id="{CC5A0CF1-9FE7-4149-97DC-5221639144C8}"/>
              </a:ext>
              <a:ext uri="{C183D7F6-B498-43B3-948B-1728B52AA6E4}">
                <adec:decorative xmlns:adec="http://schemas.microsoft.com/office/drawing/2017/decorative" xmlns="" val="1"/>
              </a:ext>
            </a:extLst>
          </p:cNvPr>
          <p:cNvCxnSpPr>
            <a:cxnSpLocks/>
          </p:cNvCxnSpPr>
          <p:nvPr userDrawn="1"/>
        </p:nvCxnSpPr>
        <p:spPr>
          <a:xfrm rot="16200000">
            <a:off x="-185517" y="1242483"/>
            <a:ext cx="504000" cy="0"/>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393639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1457326" y="995967"/>
            <a:ext cx="6238874" cy="1260000"/>
          </a:xfrm>
        </p:spPr>
        <p:txBody>
          <a:bodyPr anchor="ctr" anchorCtr="0">
            <a:noAutofit/>
          </a:bodyPr>
          <a:lstStyle>
            <a:lvl1pPr algn="r">
              <a:defRPr sz="3000" b="0"/>
            </a:lvl1pPr>
          </a:lstStyle>
          <a:p>
            <a:r>
              <a:rPr lang="en-US" noProof="0" smtClean="0"/>
              <a:t>Click to edit Master title style</a:t>
            </a:r>
            <a:endParaRPr lang="en-US" noProof="0"/>
          </a:p>
        </p:txBody>
      </p:sp>
      <p:sp>
        <p:nvSpPr>
          <p:cNvPr id="14" name="Picture Placeholder 2"/>
          <p:cNvSpPr>
            <a:spLocks noGrp="1" noChangeAspect="1"/>
          </p:cNvSpPr>
          <p:nvPr>
            <p:ph type="pic" idx="1"/>
          </p:nvPr>
        </p:nvSpPr>
        <p:spPr bwMode="blackGray">
          <a:xfrm>
            <a:off x="8014200" y="995968"/>
            <a:ext cx="3492000" cy="4866064"/>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smtClean="0"/>
              <a:t>Click icon to add picture</a:t>
            </a:r>
            <a:endParaRPr lang="en-US" noProof="0" dirty="0"/>
          </a:p>
        </p:txBody>
      </p:sp>
      <p:sp>
        <p:nvSpPr>
          <p:cNvPr id="4" name="Text Placeholder 3"/>
          <p:cNvSpPr>
            <a:spLocks noGrp="1"/>
          </p:cNvSpPr>
          <p:nvPr>
            <p:ph type="body" sz="half" idx="2"/>
          </p:nvPr>
        </p:nvSpPr>
        <p:spPr>
          <a:xfrm>
            <a:off x="1085849" y="2255967"/>
            <a:ext cx="6610351" cy="3476618"/>
          </a:xfrm>
        </p:spPr>
        <p:txBody>
          <a:bodyPr anchor="t">
            <a:normAutofit/>
          </a:bodyPr>
          <a:lstStyle>
            <a:lvl1pPr marL="0" indent="0" algn="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p>
            <a:fld id="{A900F007-524D-4FE9-BD94-D8CCCFFB332B}" type="datetime1">
              <a:rPr lang="en-US" noProof="0" smtClean="0"/>
              <a:t>1/22/2023</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969382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Righ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88825" cy="6856214"/>
          </a:xfrm>
          <a:prstGeom prst="rect">
            <a:avLst/>
          </a:prstGeom>
        </p:spPr>
      </p:pic>
      <p:sp>
        <p:nvSpPr>
          <p:cNvPr id="2" name="Title 1"/>
          <p:cNvSpPr>
            <a:spLocks noGrp="1"/>
          </p:cNvSpPr>
          <p:nvPr>
            <p:ph type="title"/>
          </p:nvPr>
        </p:nvSpPr>
        <p:spPr>
          <a:xfrm>
            <a:off x="6657974" y="995968"/>
            <a:ext cx="4848225" cy="1260000"/>
          </a:xfrm>
        </p:spPr>
        <p:txBody>
          <a:bodyPr anchor="ctr" anchorCtr="0">
            <a:normAutofit/>
          </a:bodyPr>
          <a:lstStyle>
            <a:lvl1pPr algn="l">
              <a:defRPr sz="3000" b="0"/>
            </a:lvl1pPr>
          </a:lstStyle>
          <a:p>
            <a:r>
              <a:rPr lang="en-US" noProof="0" smtClean="0"/>
              <a:t>Click to edit Master title style</a:t>
            </a:r>
            <a:endParaRPr lang="en-US" noProof="0"/>
          </a:p>
        </p:txBody>
      </p:sp>
      <p:sp>
        <p:nvSpPr>
          <p:cNvPr id="14" name="Picture Placeholder 2"/>
          <p:cNvSpPr>
            <a:spLocks noGrp="1" noChangeAspect="1"/>
          </p:cNvSpPr>
          <p:nvPr>
            <p:ph type="pic" idx="1"/>
          </p:nvPr>
        </p:nvSpPr>
        <p:spPr bwMode="blackGray">
          <a:xfrm>
            <a:off x="727574" y="914400"/>
            <a:ext cx="5749425" cy="4818185"/>
          </a:xfrm>
          <a:prstGeom prst="roundRect">
            <a:avLst>
              <a:gd name="adj" fmla="val 2371"/>
            </a:avLst>
          </a:prstGeom>
          <a:solidFill>
            <a:schemeClr val="bg2">
              <a:lumMod val="75000"/>
              <a:lumOff val="25000"/>
            </a:schemeClr>
          </a:solidFill>
          <a:ln w="28575" cap="sq" cmpd="sng">
            <a:solidFill>
              <a:schemeClr val="accent3">
                <a:lumMod val="50000"/>
              </a:schemeClr>
            </a:solidFill>
            <a:miter lim="800000"/>
          </a:ln>
          <a:effectLst>
            <a:outerShdw blurRad="63500" sx="102000" sy="102000" algn="ctr" rotWithShape="0">
              <a:prstClr val="black">
                <a:alpha val="40000"/>
              </a:prst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noProof="0" smtClean="0"/>
              <a:t>Click icon to add picture</a:t>
            </a:r>
            <a:endParaRPr lang="en-US" noProof="0" dirty="0"/>
          </a:p>
        </p:txBody>
      </p:sp>
      <p:sp>
        <p:nvSpPr>
          <p:cNvPr id="4" name="Text Placeholder 3"/>
          <p:cNvSpPr>
            <a:spLocks noGrp="1"/>
          </p:cNvSpPr>
          <p:nvPr>
            <p:ph type="body" sz="half" idx="2"/>
          </p:nvPr>
        </p:nvSpPr>
        <p:spPr>
          <a:xfrm>
            <a:off x="6657974" y="2255968"/>
            <a:ext cx="4848225" cy="3476617"/>
          </a:xfrm>
        </p:spPr>
        <p:txBody>
          <a:bodyPr anchor="t">
            <a:normAutofit/>
          </a:bodyPr>
          <a:lstStyle>
            <a:lvl1pPr marL="0" indent="0" algn="l">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smtClean="0"/>
              <a:t>Edit Master text styles</a:t>
            </a:r>
          </a:p>
        </p:txBody>
      </p:sp>
      <p:sp>
        <p:nvSpPr>
          <p:cNvPr id="5" name="Date Placeholder 4"/>
          <p:cNvSpPr>
            <a:spLocks noGrp="1"/>
          </p:cNvSpPr>
          <p:nvPr>
            <p:ph type="dt" sz="half" idx="10"/>
          </p:nvPr>
        </p:nvSpPr>
        <p:spPr/>
        <p:txBody>
          <a:bodyPr/>
          <a:lstStyle/>
          <a:p>
            <a:fld id="{1E855DF3-5BA3-4D54-9662-8FE585B68C75}" type="datetime1">
              <a:rPr lang="en-US" noProof="0" smtClean="0"/>
              <a:t>1/22/2023</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8329592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bwMode="white">
          <a:xfrm>
            <a:off x="10571243"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11" name="TextBox 10"/>
          <p:cNvSpPr txBox="1"/>
          <p:nvPr/>
        </p:nvSpPr>
        <p:spPr bwMode="white">
          <a:xfrm>
            <a:off x="100262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noProof="0" dirty="0">
                <a:solidFill>
                  <a:schemeClr val="tx1"/>
                </a:solidFill>
                <a:effectLst/>
              </a:rPr>
              <a:t>“</a:t>
            </a:r>
          </a:p>
        </p:txBody>
      </p:sp>
      <p:sp>
        <p:nvSpPr>
          <p:cNvPr id="2" name="Title 1"/>
          <p:cNvSpPr>
            <a:spLocks noGrp="1"/>
          </p:cNvSpPr>
          <p:nvPr>
            <p:ph type="title" hasCustomPrompt="1"/>
          </p:nvPr>
        </p:nvSpPr>
        <p:spPr>
          <a:xfrm>
            <a:off x="1320801" y="609601"/>
            <a:ext cx="9550399" cy="2743199"/>
          </a:xfrm>
        </p:spPr>
        <p:txBody>
          <a:bodyPr anchor="ctr">
            <a:normAutofit/>
          </a:bodyPr>
          <a:lstStyle>
            <a:lvl1pPr algn="ctr">
              <a:defRPr sz="3000" b="0" i="1" cap="none">
                <a:solidFill>
                  <a:schemeClr val="tx1"/>
                </a:solidFill>
              </a:defRPr>
            </a:lvl1pPr>
          </a:lstStyle>
          <a:p>
            <a:r>
              <a:rPr lang="en-US" noProof="0"/>
              <a:t>CLICK TO EDIT MASTER TITLE STYLE</a:t>
            </a:r>
          </a:p>
        </p:txBody>
      </p:sp>
      <p:sp>
        <p:nvSpPr>
          <p:cNvPr id="10" name="Text Placeholder 9"/>
          <p:cNvSpPr>
            <a:spLocks noGrp="1"/>
          </p:cNvSpPr>
          <p:nvPr>
            <p:ph type="body" sz="quarter" idx="13"/>
          </p:nvPr>
        </p:nvSpPr>
        <p:spPr>
          <a:xfrm>
            <a:off x="1426408" y="3352800"/>
            <a:ext cx="9339184" cy="381000"/>
          </a:xfrm>
        </p:spPr>
        <p:txBody>
          <a:bodyPr anchor="ctr">
            <a:normAutofit/>
          </a:bodyPr>
          <a:lstStyle>
            <a:lvl1pPr marL="0" indent="0" algn="r">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noProof="0" smtClean="0"/>
              <a:t>Edit Master text styles</a:t>
            </a:r>
          </a:p>
        </p:txBody>
      </p:sp>
      <p:sp>
        <p:nvSpPr>
          <p:cNvPr id="7" name="Rectangle: Rounded Corners 6">
            <a:extLst>
              <a:ext uri="{FF2B5EF4-FFF2-40B4-BE49-F238E27FC236}">
                <a16:creationId xmlns:a16="http://schemas.microsoft.com/office/drawing/2014/main" id="{1AD7857E-8E0E-4AC1-ABDC-E42462C788DE}"/>
              </a:ext>
            </a:extLst>
          </p:cNvPr>
          <p:cNvSpPr/>
          <p:nvPr userDrawn="1"/>
        </p:nvSpPr>
        <p:spPr>
          <a:xfrm>
            <a:off x="1750844" y="3962401"/>
            <a:ext cx="8690313" cy="1908173"/>
          </a:xfrm>
          <a:prstGeom prst="roundRect">
            <a:avLst>
              <a:gd name="adj" fmla="val 6552"/>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Text Placeholder 2"/>
          <p:cNvSpPr>
            <a:spLocks noGrp="1"/>
          </p:cNvSpPr>
          <p:nvPr>
            <p:ph type="body" idx="1"/>
          </p:nvPr>
        </p:nvSpPr>
        <p:spPr>
          <a:xfrm>
            <a:off x="1857375" y="4021138"/>
            <a:ext cx="8486775" cy="1760537"/>
          </a:xfrm>
        </p:spPr>
        <p:txBody>
          <a:bodyPr anchor="ctr">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smtClean="0"/>
              <a:t>Edit Master text styles</a:t>
            </a:r>
          </a:p>
        </p:txBody>
      </p:sp>
      <p:sp>
        <p:nvSpPr>
          <p:cNvPr id="4" name="Date Placeholder 3"/>
          <p:cNvSpPr>
            <a:spLocks noGrp="1"/>
          </p:cNvSpPr>
          <p:nvPr>
            <p:ph type="dt" sz="half" idx="10"/>
          </p:nvPr>
        </p:nvSpPr>
        <p:spPr/>
        <p:txBody>
          <a:bodyPr/>
          <a:lstStyle/>
          <a:p>
            <a:fld id="{7373871E-6F90-49F0-B96E-3D72AD5F8316}" type="datetime1">
              <a:rPr lang="en-US" noProof="0" smtClean="0"/>
              <a:t>1/22/2023</a:t>
            </a:fld>
            <a:endParaRPr lang="en-US" noProof="0" dirty="0"/>
          </a:p>
        </p:txBody>
      </p:sp>
      <p:sp>
        <p:nvSpPr>
          <p:cNvPr id="5" name="Footer Placeholder 4"/>
          <p:cNvSpPr>
            <a:spLocks noGrp="1"/>
          </p:cNvSpPr>
          <p:nvPr>
            <p:ph type="ftr" sz="quarter" idx="11"/>
          </p:nvPr>
        </p:nvSpPr>
        <p:spPr/>
        <p:txBody>
          <a:bodyPr/>
          <a:lstStyle/>
          <a:p>
            <a:r>
              <a:rPr lang="en-US" noProof="0" smtClean="0"/>
              <a:t>Add a Footer</a:t>
            </a:r>
            <a:endParaRPr lang="en-US" noProof="0" dirty="0"/>
          </a:p>
        </p:txBody>
      </p:sp>
      <p:sp>
        <p:nvSpPr>
          <p:cNvPr id="6" name="Slide Number Placeholder 5"/>
          <p:cNvSpPr>
            <a:spLocks noGrp="1"/>
          </p:cNvSpPr>
          <p:nvPr>
            <p:ph type="sldNum" sz="quarter" idx="12"/>
          </p:nvPr>
        </p:nvSpPr>
        <p:spPr/>
        <p:txBody>
          <a:body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11534094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1" name="Picture 10" descr="Celestia-R1---OverlayContentHD.png">
            <a:extLst>
              <a:ext uri="{FF2B5EF4-FFF2-40B4-BE49-F238E27FC236}">
                <a16:creationId xmlns:a16="http://schemas.microsoft.com/office/drawing/2014/main" id="{A1E35E73-B2F7-41DF-AAD2-58E6BE2710D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599"/>
            <a:ext cx="10840914" cy="1260000"/>
          </a:xfrm>
        </p:spPr>
        <p:txBody>
          <a:bodyPr>
            <a:normAutofit/>
          </a:bodyPr>
          <a:lstStyle>
            <a:lvl1pPr>
              <a:defRPr sz="3000"/>
            </a:lvl1pPr>
          </a:lstStyle>
          <a:p>
            <a:r>
              <a:rPr lang="en-US" noProof="0" smtClean="0"/>
              <a:t>Click to edit Master title style</a:t>
            </a:r>
            <a:endParaRPr lang="en-US" noProof="0"/>
          </a:p>
        </p:txBody>
      </p:sp>
      <p:sp>
        <p:nvSpPr>
          <p:cNvPr id="3" name="Text Placeholder 2"/>
          <p:cNvSpPr>
            <a:spLocks noGrp="1"/>
          </p:cNvSpPr>
          <p:nvPr>
            <p:ph type="body" idx="1"/>
          </p:nvPr>
        </p:nvSpPr>
        <p:spPr>
          <a:xfrm>
            <a:off x="685799" y="1869599"/>
            <a:ext cx="5202071"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4" name="Content Placeholder 3"/>
          <p:cNvSpPr>
            <a:spLocks noGrp="1"/>
          </p:cNvSpPr>
          <p:nvPr>
            <p:ph sz="half" idx="2"/>
          </p:nvPr>
        </p:nvSpPr>
        <p:spPr>
          <a:xfrm>
            <a:off x="685800" y="2870201"/>
            <a:ext cx="5202071" cy="2916000"/>
          </a:xfrm>
          <a:prstGeom prst="roundRect">
            <a:avLst>
              <a:gd name="adj" fmla="val 2496"/>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p:cNvSpPr>
            <a:spLocks noGrp="1"/>
          </p:cNvSpPr>
          <p:nvPr>
            <p:ph type="body" sz="quarter" idx="3"/>
          </p:nvPr>
        </p:nvSpPr>
        <p:spPr>
          <a:xfrm>
            <a:off x="6298270" y="1869599"/>
            <a:ext cx="5228444" cy="916228"/>
          </a:xfrm>
        </p:spPr>
        <p:txBody>
          <a:bodyPr anchor="ctr" anchorCtr="0">
            <a:noAutofit/>
          </a:bodyPr>
          <a:lstStyle>
            <a:lvl1pPr marL="0" indent="0" algn="ctr">
              <a:buNone/>
              <a:defRPr sz="1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p>
        </p:txBody>
      </p:sp>
      <p:sp>
        <p:nvSpPr>
          <p:cNvPr id="6" name="Content Placeholder 5"/>
          <p:cNvSpPr>
            <a:spLocks noGrp="1"/>
          </p:cNvSpPr>
          <p:nvPr>
            <p:ph sz="quarter" idx="4"/>
          </p:nvPr>
        </p:nvSpPr>
        <p:spPr>
          <a:xfrm>
            <a:off x="6298270" y="2870201"/>
            <a:ext cx="5202071" cy="2916000"/>
          </a:xfrm>
          <a:prstGeom prst="roundRect">
            <a:avLst>
              <a:gd name="adj" fmla="val 2798"/>
            </a:avLst>
          </a:prstGeom>
          <a:ln w="28575">
            <a:solidFill>
              <a:schemeClr val="accent3">
                <a:lumMod val="50000"/>
              </a:schemeClr>
            </a:solidFill>
          </a:ln>
          <a:effectLst>
            <a:outerShdw blurRad="63500" sx="102000" sy="102000" algn="ctr" rotWithShape="0">
              <a:prstClr val="black">
                <a:alpha val="40000"/>
              </a:prstClr>
            </a:outerShdw>
          </a:effectLst>
        </p:spPr>
        <p:txBody>
          <a:bodyPr anchor="t">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7" name="Date Placeholder 6"/>
          <p:cNvSpPr>
            <a:spLocks noGrp="1"/>
          </p:cNvSpPr>
          <p:nvPr>
            <p:ph type="dt" sz="half" idx="10"/>
          </p:nvPr>
        </p:nvSpPr>
        <p:spPr/>
        <p:txBody>
          <a:bodyPr/>
          <a:lstStyle/>
          <a:p>
            <a:fld id="{75634856-50A2-4A46-9AF4-2CF32AA79D98}" type="datetime1">
              <a:rPr lang="en-US" noProof="0" smtClean="0"/>
              <a:t>1/22/2023</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p:txBody>
      </p:sp>
      <p:sp>
        <p:nvSpPr>
          <p:cNvPr id="9" name="Slide Number Placeholder 8"/>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2" name="Straight Connector 11">
            <a:extLst>
              <a:ext uri="{FF2B5EF4-FFF2-40B4-BE49-F238E27FC236}">
                <a16:creationId xmlns:a16="http://schemas.microsoft.com/office/drawing/2014/main" id="{8031B0A9-3E16-4C5B-A6CE-045BCB91A008}"/>
              </a:ext>
              <a:ext uri="{C183D7F6-B498-43B3-948B-1728B52AA6E4}">
                <adec:decorative xmlns:adec="http://schemas.microsoft.com/office/drawing/2017/decorative" xmlns="" val="1"/>
              </a:ext>
            </a:extLst>
          </p:cNvPr>
          <p:cNvCxnSpPr>
            <a:cxnSpLocks/>
          </p:cNvCxnSpPr>
          <p:nvPr userDrawn="1"/>
        </p:nvCxnSpPr>
        <p:spPr>
          <a:xfrm flipV="1">
            <a:off x="57150" y="93976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866961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0"/>
            <a:ext cx="10840914" cy="1260000"/>
          </a:xfrm>
        </p:spPr>
        <p:txBody>
          <a:bodyPr>
            <a:normAutofit/>
          </a:bodyPr>
          <a:lstStyle>
            <a:lvl1pPr>
              <a:defRPr sz="3000"/>
            </a:lvl1pPr>
          </a:lstStyle>
          <a:p>
            <a:r>
              <a:rPr lang="en-US" noProof="0" smtClean="0"/>
              <a:t>Click to edit Master title style</a:t>
            </a:r>
            <a:endParaRPr lang="en-US" noProof="0"/>
          </a:p>
        </p:txBody>
      </p:sp>
      <p:sp>
        <p:nvSpPr>
          <p:cNvPr id="9" name="Rectangle: Rounded Corners 8">
            <a:extLst>
              <a:ext uri="{FF2B5EF4-FFF2-40B4-BE49-F238E27FC236}">
                <a16:creationId xmlns:a16="http://schemas.microsoft.com/office/drawing/2014/main" id="{E44449DE-635B-4B23-9B8B-C95A5B8764DB}"/>
              </a:ext>
            </a:extLst>
          </p:cNvPr>
          <p:cNvSpPr/>
          <p:nvPr userDrawn="1"/>
        </p:nvSpPr>
        <p:spPr>
          <a:xfrm>
            <a:off x="663356" y="1790228"/>
            <a:ext cx="10863358" cy="4080348"/>
          </a:xfrm>
          <a:prstGeom prst="roundRect">
            <a:avLst>
              <a:gd name="adj" fmla="val 2634"/>
            </a:avLst>
          </a:prstGeom>
          <a:solidFill>
            <a:schemeClr val="accent3">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Content Placeholder 2"/>
          <p:cNvSpPr>
            <a:spLocks noGrp="1"/>
          </p:cNvSpPr>
          <p:nvPr>
            <p:ph sz="half" idx="1"/>
          </p:nvPr>
        </p:nvSpPr>
        <p:spPr>
          <a:xfrm>
            <a:off x="685802" y="1869600"/>
            <a:ext cx="5040000" cy="3921601"/>
          </a:xfrm>
          <a:prstGeom prst="roundRect">
            <a:avLst>
              <a:gd name="adj" fmla="val 1970"/>
            </a:avLst>
          </a:prstGeom>
          <a:ln w="28575">
            <a:noFill/>
          </a:ln>
          <a:effectLst/>
        </p:spPr>
        <p:txBody>
          <a:bodyPr anchor="t" anchorCtr="0">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Content Placeholder 3"/>
          <p:cNvSpPr>
            <a:spLocks noGrp="1"/>
          </p:cNvSpPr>
          <p:nvPr>
            <p:ph sz="half" idx="2"/>
          </p:nvPr>
        </p:nvSpPr>
        <p:spPr>
          <a:xfrm>
            <a:off x="6488644" y="1869601"/>
            <a:ext cx="5040000" cy="3921600"/>
          </a:xfrm>
          <a:prstGeom prst="roundRect">
            <a:avLst>
              <a:gd name="adj" fmla="val 2211"/>
            </a:avLst>
          </a:prstGeom>
          <a:ln w="28575">
            <a:noFill/>
          </a:ln>
          <a:effectLst/>
        </p:spPr>
        <p:txBody>
          <a:bodyPr anchor="t" anchorCtr="0">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Date Placeholder 4"/>
          <p:cNvSpPr>
            <a:spLocks noGrp="1"/>
          </p:cNvSpPr>
          <p:nvPr>
            <p:ph type="dt" sz="half" idx="10"/>
          </p:nvPr>
        </p:nvSpPr>
        <p:spPr/>
        <p:txBody>
          <a:bodyPr/>
          <a:lstStyle/>
          <a:p>
            <a:fld id="{D90DFDEF-5B19-4178-9DA9-DD8A3C94B34B}" type="datetime1">
              <a:rPr lang="en-US" noProof="0" smtClean="0"/>
              <a:t>1/22/2023</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p:txBody>
      </p:sp>
      <p:sp>
        <p:nvSpPr>
          <p:cNvPr id="7" name="Slide Number Placeholder 6"/>
          <p:cNvSpPr>
            <a:spLocks noGrp="1"/>
          </p:cNvSpPr>
          <p:nvPr>
            <p:ph type="sldNum" sz="quarter" idx="12"/>
          </p:nvPr>
        </p:nvSpPr>
        <p:spPr/>
        <p:txBody>
          <a:bodyPr/>
          <a:lstStyle/>
          <a:p>
            <a:fld id="{5D99DD2A-B520-4620-9B43-64B657BA2D42}" type="slidenum">
              <a:rPr lang="en-US" noProof="0" smtClean="0"/>
              <a:t>‹#›</a:t>
            </a:fld>
            <a:endParaRPr lang="en-US" noProof="0" dirty="0"/>
          </a:p>
        </p:txBody>
      </p:sp>
      <p:cxnSp>
        <p:nvCxnSpPr>
          <p:cNvPr id="10" name="Straight Connector 9">
            <a:extLst>
              <a:ext uri="{FF2B5EF4-FFF2-40B4-BE49-F238E27FC236}">
                <a16:creationId xmlns:a16="http://schemas.microsoft.com/office/drawing/2014/main" id="{E8539E0A-8009-4A6E-A7A1-5AEFA52206C3}"/>
              </a:ext>
              <a:ext uri="{C183D7F6-B498-43B3-948B-1728B52AA6E4}">
                <adec:decorative xmlns:adec="http://schemas.microsoft.com/office/drawing/2017/decorative" xmlns="" val="1"/>
              </a:ext>
            </a:extLst>
          </p:cNvPr>
          <p:cNvCxnSpPr>
            <a:cxnSpLocks/>
          </p:cNvCxnSpPr>
          <p:nvPr userDrawn="1"/>
        </p:nvCxnSpPr>
        <p:spPr>
          <a:xfrm flipV="1">
            <a:off x="57150" y="996911"/>
            <a:ext cx="3666" cy="491143"/>
          </a:xfrm>
          <a:prstGeom prst="line">
            <a:avLst/>
          </a:prstGeom>
          <a:ln w="127000" cap="sq">
            <a:solidFill>
              <a:schemeClr val="accent3"/>
            </a:solidFill>
            <a:miter lim="800000"/>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62352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5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85801" y="609600"/>
            <a:ext cx="10840914" cy="1456267"/>
          </a:xfrm>
          <a:prstGeom prst="rect">
            <a:avLst/>
          </a:prstGeom>
          <a:effectLst/>
        </p:spPr>
        <p:txBody>
          <a:bodyPr vert="horz" lIns="91440" tIns="45720" rIns="91440" bIns="45720" rtlCol="0" anchor="ctr">
            <a:normAutofit/>
          </a:bodyPr>
          <a:lstStyle/>
          <a:p>
            <a:r>
              <a:rPr lang="en-US" noProof="0" smtClean="0"/>
              <a:t>Click to edit Master title style</a:t>
            </a:r>
            <a:endParaRPr lang="en-US" noProof="0"/>
          </a:p>
        </p:txBody>
      </p:sp>
      <p:sp>
        <p:nvSpPr>
          <p:cNvPr id="3" name="Text Placeholder 2"/>
          <p:cNvSpPr>
            <a:spLocks noGrp="1"/>
          </p:cNvSpPr>
          <p:nvPr>
            <p:ph type="body" idx="1"/>
          </p:nvPr>
        </p:nvSpPr>
        <p:spPr bwMode="white">
          <a:xfrm>
            <a:off x="685801" y="2142067"/>
            <a:ext cx="10840914" cy="3649133"/>
          </a:xfrm>
          <a:prstGeom prst="rect">
            <a:avLst/>
          </a:prstGeom>
        </p:spPr>
        <p:txBody>
          <a:bodyPr vert="horz" lIns="91440" tIns="45720" rIns="91440" bIns="45720" rtlCol="0" anchor="ctr">
            <a:normAutofit/>
          </a:bodyPr>
          <a:lstStyle/>
          <a:p>
            <a:pPr lvl="0"/>
            <a:r>
              <a:rPr lang="en-US" noProof="0" smtClean="0"/>
              <a:t>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E9DAFC0-81F1-487C-8B77-B352455C3EFD}" type="datetime1">
              <a:rPr lang="en-US" noProof="0" smtClean="0"/>
              <a:t>1/22/2023</a:t>
            </a:fld>
            <a:endParaRPr lang="en-US" noProof="0"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noProof="0" dirty="0"/>
              <a:t>Add a Footer</a:t>
            </a:r>
          </a:p>
        </p:txBody>
      </p:sp>
      <p:sp>
        <p:nvSpPr>
          <p:cNvPr id="6" name="Slide Number Placeholder 5"/>
          <p:cNvSpPr>
            <a:spLocks noGrp="1"/>
          </p:cNvSpPr>
          <p:nvPr>
            <p:ph type="sldNum" sz="quarter" idx="4"/>
          </p:nvPr>
        </p:nvSpPr>
        <p:spPr>
          <a:xfrm>
            <a:off x="10266059" y="5870575"/>
            <a:ext cx="1260655"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D99DD2A-B520-4620-9B43-64B657BA2D42}" type="slidenum">
              <a:rPr lang="en-US" noProof="0" smtClean="0"/>
              <a:t>‹#›</a:t>
            </a:fld>
            <a:endParaRPr lang="en-US" noProof="0" dirty="0"/>
          </a:p>
        </p:txBody>
      </p:sp>
    </p:spTree>
    <p:extLst>
      <p:ext uri="{BB962C8B-B14F-4D97-AF65-F5344CB8AC3E}">
        <p14:creationId xmlns:p14="http://schemas.microsoft.com/office/powerpoint/2010/main" val="3009069978"/>
      </p:ext>
    </p:extLst>
  </p:cSld>
  <p:clrMap bg1="dk1" tx1="lt1" bg2="dk2" tx2="lt2" accent1="accent1" accent2="accent2" accent3="accent3" accent4="accent4" accent5="accent5" accent6="accent6" hlink="hlink" folHlink="folHlink"/>
  <p:sldLayoutIdLst>
    <p:sldLayoutId id="2147483662" r:id="rId1"/>
    <p:sldLayoutId id="2147483661" r:id="rId2"/>
    <p:sldLayoutId id="2147483668" r:id="rId3"/>
    <p:sldLayoutId id="2147483679" r:id="rId4"/>
    <p:sldLayoutId id="2147483669" r:id="rId5"/>
    <p:sldLayoutId id="2147483680" r:id="rId6"/>
    <p:sldLayoutId id="2147483672" r:id="rId7"/>
    <p:sldLayoutId id="2147483665" r:id="rId8"/>
    <p:sldLayoutId id="2147483664" r:id="rId9"/>
    <p:sldLayoutId id="2147483671" r:id="rId10"/>
    <p:sldLayoutId id="2147483666" r:id="rId11"/>
    <p:sldLayoutId id="2147483667" r:id="rId12"/>
  </p:sldLayoutIdLst>
  <p:hf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jpeg"/><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pillar icon">
            <a:extLst>
              <a:ext uri="{FF2B5EF4-FFF2-40B4-BE49-F238E27FC236}">
                <a16:creationId xmlns:a16="http://schemas.microsoft.com/office/drawing/2014/main" id="{FC7E2CCC-C53E-454B-9DE0-F2484BA0FF9D}"/>
              </a:ext>
              <a:ext uri="{C183D7F6-B498-43B3-948B-1728B52AA6E4}">
                <adec:decorative xmlns:adec="http://schemas.microsoft.com/office/drawing/2017/decorative" xmlns="" val="1"/>
              </a:ext>
            </a:extLst>
          </p:cNvPr>
          <p:cNvPicPr>
            <a:picLocks/>
          </p:cNvPicPr>
          <p:nvPr/>
        </p:nvPicPr>
        <p:blipFill>
          <a:blip r:embed="rId2"/>
          <a:stretch>
            <a:fillRect/>
          </a:stretch>
        </p:blipFill>
        <p:spPr>
          <a:xfrm>
            <a:off x="9577705" y="1524000"/>
            <a:ext cx="1905000" cy="1905000"/>
          </a:xfrm>
          <a:prstGeom prst="rect">
            <a:avLst/>
          </a:prstGeom>
          <a:ln>
            <a:noFill/>
          </a:ln>
        </p:spPr>
      </p:pic>
      <p:sp>
        <p:nvSpPr>
          <p:cNvPr id="2" name="Title 1">
            <a:extLst>
              <a:ext uri="{FF2B5EF4-FFF2-40B4-BE49-F238E27FC236}">
                <a16:creationId xmlns:a16="http://schemas.microsoft.com/office/drawing/2014/main" id="{7635B398-1E7F-44AD-8356-8345134C958C}"/>
              </a:ext>
            </a:extLst>
          </p:cNvPr>
          <p:cNvSpPr>
            <a:spLocks noGrp="1"/>
          </p:cNvSpPr>
          <p:nvPr>
            <p:ph type="ctrTitle"/>
          </p:nvPr>
        </p:nvSpPr>
        <p:spPr>
          <a:xfrm>
            <a:off x="182880" y="3017520"/>
            <a:ext cx="10977245" cy="2484120"/>
          </a:xfrm>
        </p:spPr>
        <p:txBody>
          <a:bodyPr>
            <a:normAutofit fontScale="90000"/>
          </a:bodyPr>
          <a:lstStyle/>
          <a:p>
            <a:pPr algn="ctr"/>
            <a:r>
              <a:rPr lang="en-US" sz="4900" u="sng" dirty="0" smtClean="0"/>
              <a:t>Fundamentals of microprocessor and embedded system</a:t>
            </a:r>
            <a:r>
              <a:rPr lang="en-US" dirty="0"/>
              <a:t/>
            </a:r>
            <a:br>
              <a:rPr lang="en-US" dirty="0"/>
            </a:br>
            <a:endParaRPr lang="en-US" dirty="0"/>
          </a:p>
        </p:txBody>
      </p:sp>
      <p:sp>
        <p:nvSpPr>
          <p:cNvPr id="3" name="Subtitle 2">
            <a:extLst>
              <a:ext uri="{FF2B5EF4-FFF2-40B4-BE49-F238E27FC236}">
                <a16:creationId xmlns:a16="http://schemas.microsoft.com/office/drawing/2014/main" id="{852A3D91-AB3F-4EDF-B87E-FDDF6C5DC4CF}"/>
              </a:ext>
            </a:extLst>
          </p:cNvPr>
          <p:cNvSpPr>
            <a:spLocks noGrp="1"/>
          </p:cNvSpPr>
          <p:nvPr>
            <p:ph type="subTitle" idx="1"/>
          </p:nvPr>
        </p:nvSpPr>
        <p:spPr/>
        <p:txBody>
          <a:bodyPr/>
          <a:lstStyle/>
          <a:p>
            <a:r>
              <a:rPr lang="en-US" dirty="0" smtClean="0"/>
              <a:t>Course teacher: Protik </a:t>
            </a:r>
            <a:r>
              <a:rPr lang="en-US" dirty="0" err="1" smtClean="0"/>
              <a:t>parvez</a:t>
            </a:r>
            <a:r>
              <a:rPr lang="en-US" dirty="0" smtClean="0"/>
              <a:t> sheikh</a:t>
            </a:r>
            <a:endParaRPr lang="en-US" dirty="0"/>
          </a:p>
          <a:p>
            <a:endParaRPr lang="en-US" dirty="0"/>
          </a:p>
        </p:txBody>
      </p:sp>
      <p:sp>
        <p:nvSpPr>
          <p:cNvPr id="5" name="TextBox 4"/>
          <p:cNvSpPr txBox="1"/>
          <p:nvPr/>
        </p:nvSpPr>
        <p:spPr>
          <a:xfrm>
            <a:off x="2476500" y="711200"/>
            <a:ext cx="8637905" cy="707886"/>
          </a:xfrm>
          <a:prstGeom prst="rect">
            <a:avLst/>
          </a:prstGeom>
          <a:solidFill>
            <a:schemeClr val="tx1"/>
          </a:solidFill>
        </p:spPr>
        <p:txBody>
          <a:bodyPr wrap="square" rtlCol="0">
            <a:spAutoFit/>
          </a:bodyPr>
          <a:lstStyle/>
          <a:p>
            <a:r>
              <a:rPr lang="en-US" sz="2400" dirty="0">
                <a:solidFill>
                  <a:schemeClr val="accent3">
                    <a:lumMod val="75000"/>
                  </a:schemeClr>
                </a:solidFill>
              </a:rPr>
              <a:t>AMERICAN INTERNATIONAL UNIVERSITY – BANGLADESH(AIUB)</a:t>
            </a:r>
          </a:p>
          <a:p>
            <a:r>
              <a:rPr lang="en-US" sz="1600" dirty="0">
                <a:solidFill>
                  <a:schemeClr val="accent3">
                    <a:lumMod val="75000"/>
                  </a:schemeClr>
                </a:solidFill>
              </a:rPr>
              <a:t>Where leaders are created</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912" y="332865"/>
            <a:ext cx="1500680" cy="1464556"/>
          </a:xfrm>
          <a:prstGeom prst="rect">
            <a:avLst/>
          </a:prstGeom>
        </p:spPr>
      </p:pic>
      <p:sp>
        <p:nvSpPr>
          <p:cNvPr id="4" name="Slide Number Placeholder 3"/>
          <p:cNvSpPr>
            <a:spLocks noGrp="1"/>
          </p:cNvSpPr>
          <p:nvPr>
            <p:ph type="sldNum" sz="quarter" idx="12"/>
          </p:nvPr>
        </p:nvSpPr>
        <p:spPr/>
        <p:txBody>
          <a:bodyPr/>
          <a:lstStyle/>
          <a:p>
            <a:fld id="{5D99DD2A-B520-4620-9B43-64B657BA2D42}" type="slidenum">
              <a:rPr lang="en-US" noProof="0" smtClean="0"/>
              <a:t>1</a:t>
            </a:fld>
            <a:endParaRPr lang="en-US" noProof="0" dirty="0"/>
          </a:p>
        </p:txBody>
      </p:sp>
    </p:spTree>
    <p:extLst>
      <p:ext uri="{BB962C8B-B14F-4D97-AF65-F5344CB8AC3E}">
        <p14:creationId xmlns:p14="http://schemas.microsoft.com/office/powerpoint/2010/main" val="23527490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A199-95B7-41B3-9A72-44BD819B1C1F}"/>
              </a:ext>
            </a:extLst>
          </p:cNvPr>
          <p:cNvSpPr>
            <a:spLocks noGrp="1"/>
          </p:cNvSpPr>
          <p:nvPr>
            <p:ph type="title"/>
          </p:nvPr>
        </p:nvSpPr>
        <p:spPr>
          <a:xfrm>
            <a:off x="683873" y="270040"/>
            <a:ext cx="10840914" cy="1260000"/>
          </a:xfrm>
        </p:spPr>
        <p:txBody>
          <a:bodyPr/>
          <a:lstStyle/>
          <a:p>
            <a:r>
              <a:rPr lang="en-US" u="sng" dirty="0"/>
              <a:t>Harvard ARCHITECTURE   VS VON NEUMANN ARCHITECTURE</a:t>
            </a:r>
          </a:p>
        </p:txBody>
      </p:sp>
      <p:sp>
        <p:nvSpPr>
          <p:cNvPr id="3" name="Content Placeholder 2">
            <a:extLst>
              <a:ext uri="{FF2B5EF4-FFF2-40B4-BE49-F238E27FC236}">
                <a16:creationId xmlns:a16="http://schemas.microsoft.com/office/drawing/2014/main" id="{344B0985-002E-41EF-80D7-888D43261784}"/>
              </a:ext>
            </a:extLst>
          </p:cNvPr>
          <p:cNvSpPr>
            <a:spLocks noGrp="1"/>
          </p:cNvSpPr>
          <p:nvPr>
            <p:ph sz="half" idx="1"/>
          </p:nvPr>
        </p:nvSpPr>
        <p:spPr/>
        <p:txBody>
          <a:bodyPr/>
          <a:lstStyle/>
          <a:p>
            <a:pPr marL="0" indent="0">
              <a:buNone/>
            </a:pPr>
            <a:endParaRPr lang="en-US" dirty="0"/>
          </a:p>
        </p:txBody>
      </p:sp>
      <p:sp>
        <p:nvSpPr>
          <p:cNvPr id="4" name="Content Placeholder 3">
            <a:extLst>
              <a:ext uri="{FF2B5EF4-FFF2-40B4-BE49-F238E27FC236}">
                <a16:creationId xmlns:a16="http://schemas.microsoft.com/office/drawing/2014/main" id="{2846FF52-309D-45FC-A407-74955F1EF153}"/>
              </a:ext>
            </a:extLst>
          </p:cNvPr>
          <p:cNvSpPr>
            <a:spLocks noGrp="1"/>
          </p:cNvSpPr>
          <p:nvPr>
            <p:ph sz="half" idx="2"/>
          </p:nvPr>
        </p:nvSpPr>
        <p:spPr/>
        <p:txBody>
          <a:bodyPr/>
          <a:lstStyle/>
          <a:p>
            <a:pPr marL="0" indent="0">
              <a:buNone/>
            </a:pPr>
            <a:endParaRPr lang="en-US" dirty="0"/>
          </a:p>
        </p:txBody>
      </p:sp>
      <p:graphicFrame>
        <p:nvGraphicFramePr>
          <p:cNvPr id="12" name="Table 11"/>
          <p:cNvGraphicFramePr>
            <a:graphicFrameLocks noGrp="1"/>
          </p:cNvGraphicFramePr>
          <p:nvPr>
            <p:extLst>
              <p:ext uri="{D42A27DB-BD31-4B8C-83A1-F6EECF244321}">
                <p14:modId xmlns:p14="http://schemas.microsoft.com/office/powerpoint/2010/main" val="2050960791"/>
              </p:ext>
            </p:extLst>
          </p:nvPr>
        </p:nvGraphicFramePr>
        <p:xfrm>
          <a:off x="683873" y="1530042"/>
          <a:ext cx="10842843" cy="4603395"/>
        </p:xfrm>
        <a:graphic>
          <a:graphicData uri="http://schemas.openxmlformats.org/drawingml/2006/table">
            <a:tbl>
              <a:tblPr firstRow="1" bandRow="1">
                <a:tableStyleId>{F5AB1C69-6EDB-4FF4-983F-18BD219EF322}</a:tableStyleId>
              </a:tblPr>
              <a:tblGrid>
                <a:gridCol w="1703727">
                  <a:extLst>
                    <a:ext uri="{9D8B030D-6E8A-4147-A177-3AD203B41FA5}">
                      <a16:colId xmlns:a16="http://schemas.microsoft.com/office/drawing/2014/main" val="2899699387"/>
                    </a:ext>
                  </a:extLst>
                </a:gridCol>
                <a:gridCol w="4914900">
                  <a:extLst>
                    <a:ext uri="{9D8B030D-6E8A-4147-A177-3AD203B41FA5}">
                      <a16:colId xmlns:a16="http://schemas.microsoft.com/office/drawing/2014/main" val="3293350575"/>
                    </a:ext>
                  </a:extLst>
                </a:gridCol>
                <a:gridCol w="4224216">
                  <a:extLst>
                    <a:ext uri="{9D8B030D-6E8A-4147-A177-3AD203B41FA5}">
                      <a16:colId xmlns:a16="http://schemas.microsoft.com/office/drawing/2014/main" val="830786927"/>
                    </a:ext>
                  </a:extLst>
                </a:gridCol>
              </a:tblGrid>
              <a:tr h="823875">
                <a:tc>
                  <a:txBody>
                    <a:bodyPr/>
                    <a:lstStyle/>
                    <a:p>
                      <a:pPr algn="ctr"/>
                      <a:r>
                        <a:rPr lang="en-CA" b="1" dirty="0">
                          <a:effectLst/>
                        </a:rPr>
                        <a:t>Point of Comparison</a:t>
                      </a:r>
                      <a:endParaRPr lang="en-CA" dirty="0">
                        <a:effectLst/>
                      </a:endParaRPr>
                    </a:p>
                  </a:txBody>
                  <a:tcPr marL="60960" marR="60960" marT="60960" marB="60960" anchor="ctr"/>
                </a:tc>
                <a:tc>
                  <a:txBody>
                    <a:bodyPr/>
                    <a:lstStyle/>
                    <a:p>
                      <a:pPr algn="ctr"/>
                      <a:r>
                        <a:rPr lang="en-CA" b="1" dirty="0">
                          <a:effectLst/>
                        </a:rPr>
                        <a:t>Harvard Architecture</a:t>
                      </a:r>
                      <a:endParaRPr lang="en-CA" dirty="0">
                        <a:effectLst/>
                      </a:endParaRPr>
                    </a:p>
                  </a:txBody>
                  <a:tcPr marL="60960" marR="60960" marT="60960" marB="60960" anchor="ctr"/>
                </a:tc>
                <a:tc>
                  <a:txBody>
                    <a:bodyPr/>
                    <a:lstStyle/>
                    <a:p>
                      <a:pPr algn="ctr"/>
                      <a:r>
                        <a:rPr lang="en-CA" b="1" dirty="0">
                          <a:effectLst/>
                        </a:rPr>
                        <a:t>Von Neumann Architecture</a:t>
                      </a:r>
                      <a:endParaRPr lang="en-CA" dirty="0">
                        <a:effectLst/>
                      </a:endParaRPr>
                    </a:p>
                  </a:txBody>
                  <a:tcPr marL="60960" marR="60960" marT="60960" marB="60960" anchor="ctr"/>
                </a:tc>
                <a:extLst>
                  <a:ext uri="{0D108BD9-81ED-4DB2-BD59-A6C34878D82A}">
                    <a16:rowId xmlns:a16="http://schemas.microsoft.com/office/drawing/2014/main" val="2034119645"/>
                  </a:ext>
                </a:extLst>
              </a:tr>
              <a:tr h="455628">
                <a:tc>
                  <a:txBody>
                    <a:bodyPr/>
                    <a:lstStyle/>
                    <a:p>
                      <a:pPr algn="l"/>
                      <a:r>
                        <a:rPr lang="en-CA" dirty="0">
                          <a:effectLst/>
                        </a:rPr>
                        <a:t>Space requirements</a:t>
                      </a:r>
                    </a:p>
                  </a:txBody>
                  <a:tcPr marL="60960" marR="60960" marT="60960" marB="60960" anchor="ctr"/>
                </a:tc>
                <a:tc>
                  <a:txBody>
                    <a:bodyPr/>
                    <a:lstStyle/>
                    <a:p>
                      <a:pPr algn="l"/>
                      <a:r>
                        <a:rPr lang="en-CA" dirty="0">
                          <a:effectLst/>
                        </a:rPr>
                        <a:t>This requires more space.</a:t>
                      </a:r>
                    </a:p>
                  </a:txBody>
                  <a:tcPr marL="60960" marR="60960" marT="60960" marB="60960" anchor="ctr"/>
                </a:tc>
                <a:tc>
                  <a:txBody>
                    <a:bodyPr/>
                    <a:lstStyle/>
                    <a:p>
                      <a:pPr algn="l"/>
                      <a:r>
                        <a:rPr lang="en-CA" dirty="0">
                          <a:effectLst/>
                        </a:rPr>
                        <a:t>Von-Neumann Architecture requires less space.</a:t>
                      </a:r>
                    </a:p>
                  </a:txBody>
                  <a:tcPr marL="60960" marR="60960" marT="60960" marB="60960" anchor="ctr"/>
                </a:tc>
                <a:extLst>
                  <a:ext uri="{0D108BD9-81ED-4DB2-BD59-A6C34878D82A}">
                    <a16:rowId xmlns:a16="http://schemas.microsoft.com/office/drawing/2014/main" val="1957072418"/>
                  </a:ext>
                </a:extLst>
              </a:tr>
              <a:tr h="455628">
                <a:tc>
                  <a:txBody>
                    <a:bodyPr/>
                    <a:lstStyle/>
                    <a:p>
                      <a:pPr algn="l"/>
                      <a:r>
                        <a:rPr lang="en-CA" dirty="0">
                          <a:effectLst/>
                        </a:rPr>
                        <a:t>Speed of execution</a:t>
                      </a:r>
                    </a:p>
                  </a:txBody>
                  <a:tcPr marL="60960" marR="60960" marT="60960" marB="60960" anchor="ctr"/>
                </a:tc>
                <a:tc>
                  <a:txBody>
                    <a:bodyPr/>
                    <a:lstStyle/>
                    <a:p>
                      <a:pPr algn="l"/>
                      <a:r>
                        <a:rPr lang="en-CA" dirty="0">
                          <a:effectLst/>
                        </a:rPr>
                        <a:t>Speed of execution is faster because  the processor fetches data and instructions simultaneously .</a:t>
                      </a:r>
                    </a:p>
                  </a:txBody>
                  <a:tcPr marL="60960" marR="60960" marT="60960" marB="60960" anchor="ctr"/>
                </a:tc>
                <a:tc>
                  <a:txBody>
                    <a:bodyPr/>
                    <a:lstStyle/>
                    <a:p>
                      <a:pPr algn="l"/>
                      <a:r>
                        <a:rPr lang="en-CA" dirty="0">
                          <a:effectLst/>
                        </a:rPr>
                        <a:t>Speed of execution is slower since it cannot fetch the data and instructions at the same time.</a:t>
                      </a:r>
                    </a:p>
                  </a:txBody>
                  <a:tcPr marL="60960" marR="60960" marT="60960" marB="60960" anchor="ctr"/>
                </a:tc>
                <a:extLst>
                  <a:ext uri="{0D108BD9-81ED-4DB2-BD59-A6C34878D82A}">
                    <a16:rowId xmlns:a16="http://schemas.microsoft.com/office/drawing/2014/main" val="2027464966"/>
                  </a:ext>
                </a:extLst>
              </a:tr>
              <a:tr h="455628">
                <a:tc>
                  <a:txBody>
                    <a:bodyPr/>
                    <a:lstStyle/>
                    <a:p>
                      <a:pPr algn="l"/>
                      <a:r>
                        <a:rPr lang="en-CA" dirty="0">
                          <a:effectLst/>
                        </a:rPr>
                        <a:t>Space usage</a:t>
                      </a:r>
                    </a:p>
                  </a:txBody>
                  <a:tcPr marL="60960" marR="60960" marT="60960" marB="60960" anchor="ctr"/>
                </a:tc>
                <a:tc>
                  <a:txBody>
                    <a:bodyPr/>
                    <a:lstStyle/>
                    <a:p>
                      <a:pPr algn="l"/>
                      <a:r>
                        <a:rPr lang="en-CA" dirty="0">
                          <a:effectLst/>
                        </a:rPr>
                        <a:t>It results in wastage of space since if the space is left in the data memory then the instructions memory cannot use the space of the data memory and vice-versa.</a:t>
                      </a:r>
                    </a:p>
                  </a:txBody>
                  <a:tcPr marL="60960" marR="60960" marT="60960" marB="60960" anchor="ctr"/>
                </a:tc>
                <a:tc>
                  <a:txBody>
                    <a:bodyPr/>
                    <a:lstStyle/>
                    <a:p>
                      <a:pPr algn="l"/>
                      <a:r>
                        <a:rPr lang="en-CA" dirty="0">
                          <a:effectLst/>
                        </a:rPr>
                        <a:t>Space is not wasted because the space of the data memory can be utilized by the instructions memory and vice-versa.</a:t>
                      </a:r>
                    </a:p>
                  </a:txBody>
                  <a:tcPr marL="60960" marR="60960" marT="60960" marB="60960" anchor="ctr"/>
                </a:tc>
                <a:extLst>
                  <a:ext uri="{0D108BD9-81ED-4DB2-BD59-A6C34878D82A}">
                    <a16:rowId xmlns:a16="http://schemas.microsoft.com/office/drawing/2014/main" val="1054761694"/>
                  </a:ext>
                </a:extLst>
              </a:tr>
              <a:tr h="455628">
                <a:tc>
                  <a:txBody>
                    <a:bodyPr/>
                    <a:lstStyle/>
                    <a:p>
                      <a:pPr algn="l"/>
                      <a:r>
                        <a:rPr lang="en-CA" dirty="0">
                          <a:effectLst/>
                        </a:rPr>
                        <a:t>Controlling</a:t>
                      </a:r>
                    </a:p>
                  </a:txBody>
                  <a:tcPr marL="60960" marR="60960" marT="60960" marB="60960" anchor="ctr"/>
                </a:tc>
                <a:tc>
                  <a:txBody>
                    <a:bodyPr/>
                    <a:lstStyle/>
                    <a:p>
                      <a:pPr algn="l"/>
                      <a:r>
                        <a:rPr lang="en-CA">
                          <a:effectLst/>
                        </a:rPr>
                        <a:t>Controlling becomes complex since data and instructions are to be fetched simultaneously.</a:t>
                      </a:r>
                    </a:p>
                  </a:txBody>
                  <a:tcPr marL="60960" marR="60960" marT="60960" marB="60960" anchor="ctr"/>
                </a:tc>
                <a:tc>
                  <a:txBody>
                    <a:bodyPr/>
                    <a:lstStyle/>
                    <a:p>
                      <a:pPr algn="l"/>
                      <a:r>
                        <a:rPr lang="en-CA" dirty="0">
                          <a:effectLst/>
                        </a:rPr>
                        <a:t>Controlling becomes simpler since either data or instructions are to be fetched at a time.</a:t>
                      </a:r>
                    </a:p>
                  </a:txBody>
                  <a:tcPr marL="60960" marR="60960" marT="60960" marB="60960" anchor="ctr"/>
                </a:tc>
                <a:extLst>
                  <a:ext uri="{0D108BD9-81ED-4DB2-BD59-A6C34878D82A}">
                    <a16:rowId xmlns:a16="http://schemas.microsoft.com/office/drawing/2014/main" val="2855961921"/>
                  </a:ext>
                </a:extLst>
              </a:tr>
            </a:tbl>
          </a:graphicData>
        </a:graphic>
      </p:graphicFrame>
      <p:sp>
        <p:nvSpPr>
          <p:cNvPr id="5" name="Slide Number Placeholder 4"/>
          <p:cNvSpPr>
            <a:spLocks noGrp="1"/>
          </p:cNvSpPr>
          <p:nvPr>
            <p:ph type="sldNum" sz="quarter" idx="12"/>
          </p:nvPr>
        </p:nvSpPr>
        <p:spPr/>
        <p:txBody>
          <a:bodyPr/>
          <a:lstStyle/>
          <a:p>
            <a:fld id="{5D99DD2A-B520-4620-9B43-64B657BA2D42}" type="slidenum">
              <a:rPr lang="en-US" noProof="0" smtClean="0"/>
              <a:t>10</a:t>
            </a:fld>
            <a:endParaRPr lang="en-US" noProof="0" dirty="0"/>
          </a:p>
        </p:txBody>
      </p:sp>
    </p:spTree>
    <p:extLst>
      <p:ext uri="{BB962C8B-B14F-4D97-AF65-F5344CB8AC3E}">
        <p14:creationId xmlns:p14="http://schemas.microsoft.com/office/powerpoint/2010/main" val="32023608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9964" y="1"/>
            <a:ext cx="8501017" cy="832643"/>
          </a:xfrm>
        </p:spPr>
        <p:txBody>
          <a:bodyPr>
            <a:normAutofit/>
          </a:bodyPr>
          <a:lstStyle/>
          <a:p>
            <a:pPr lvl="0"/>
            <a:r>
              <a:rPr lang="en-US" sz="2800" b="1" u="sng" dirty="0">
                <a:latin typeface="Cambria"/>
                <a:ea typeface="Times New Roman"/>
                <a:cs typeface="Times New Roman"/>
              </a:rPr>
              <a:t>What is an Embedded System?</a:t>
            </a:r>
            <a:endParaRPr lang="en-US" sz="2800" u="sng" dirty="0"/>
          </a:p>
        </p:txBody>
      </p:sp>
      <p:sp>
        <p:nvSpPr>
          <p:cNvPr id="3" name="Content Placeholder 2"/>
          <p:cNvSpPr>
            <a:spLocks noGrp="1"/>
          </p:cNvSpPr>
          <p:nvPr>
            <p:ph idx="1"/>
          </p:nvPr>
        </p:nvSpPr>
        <p:spPr>
          <a:xfrm>
            <a:off x="692727" y="832644"/>
            <a:ext cx="5905167" cy="5854483"/>
          </a:xfrm>
        </p:spPr>
        <p:txBody>
          <a:bodyPr vert="horz" lIns="91440" tIns="45720" rIns="91440" bIns="45720" rtlCol="0" anchor="t" anchorCtr="0">
            <a:noAutofit/>
          </a:bodyPr>
          <a:lstStyle/>
          <a:p>
            <a:pPr marL="231775" indent="-231775" algn="just">
              <a:lnSpc>
                <a:spcPct val="110000"/>
              </a:lnSpc>
              <a:spcAft>
                <a:spcPts val="600"/>
              </a:spcAft>
            </a:pPr>
            <a:r>
              <a:rPr lang="en-US" sz="2000" dirty="0">
                <a:latin typeface="Cambria"/>
                <a:ea typeface="Cambria" panose="02040503050406030204" pitchFamily="18" charset="0"/>
              </a:rPr>
              <a:t>An Embedded System can be best described as a system which has both the hardware and software and is designed to do a specific task. </a:t>
            </a:r>
            <a:endParaRPr lang="en-US" sz="2000" dirty="0" smtClean="0">
              <a:latin typeface="Cambria"/>
              <a:ea typeface="Cambria" panose="02040503050406030204" pitchFamily="18" charset="0"/>
            </a:endParaRPr>
          </a:p>
          <a:p>
            <a:pPr marL="0" indent="0" algn="just">
              <a:lnSpc>
                <a:spcPct val="110000"/>
              </a:lnSpc>
              <a:spcAft>
                <a:spcPts val="600"/>
              </a:spcAft>
              <a:buNone/>
            </a:pPr>
            <a:endParaRPr lang="en-US" sz="2000" dirty="0">
              <a:latin typeface="Cambria"/>
              <a:ea typeface="Cambria" panose="02040503050406030204" pitchFamily="18" charset="0"/>
            </a:endParaRPr>
          </a:p>
          <a:p>
            <a:pPr marL="231775" indent="-231775" algn="just">
              <a:lnSpc>
                <a:spcPct val="110000"/>
              </a:lnSpc>
              <a:spcAft>
                <a:spcPts val="600"/>
              </a:spcAft>
            </a:pPr>
            <a:r>
              <a:rPr lang="en-US" sz="2000" dirty="0">
                <a:latin typeface="Cambria"/>
                <a:ea typeface="Cambria" panose="02040503050406030204" pitchFamily="18" charset="0"/>
              </a:rPr>
              <a:t>It should be noted that embedded systems may only have some specific range of operations or, it can be programmed to performed a wide-range of tasks</a:t>
            </a:r>
            <a:r>
              <a:rPr lang="en-US" sz="2000" dirty="0" smtClean="0">
                <a:latin typeface="Cambria"/>
                <a:ea typeface="Cambria" panose="02040503050406030204" pitchFamily="18" charset="0"/>
              </a:rPr>
              <a:t>.</a:t>
            </a:r>
          </a:p>
          <a:p>
            <a:pPr marL="0" indent="0" algn="just">
              <a:lnSpc>
                <a:spcPct val="110000"/>
              </a:lnSpc>
              <a:spcAft>
                <a:spcPts val="600"/>
              </a:spcAft>
              <a:buNone/>
            </a:pPr>
            <a:endParaRPr lang="en-US" sz="2000" dirty="0">
              <a:latin typeface="Cambria"/>
              <a:ea typeface="Cambria" panose="02040503050406030204" pitchFamily="18" charset="0"/>
            </a:endParaRPr>
          </a:p>
          <a:p>
            <a:pPr marL="231775" indent="-231775" algn="just">
              <a:lnSpc>
                <a:spcPct val="110000"/>
              </a:lnSpc>
              <a:spcAft>
                <a:spcPts val="600"/>
              </a:spcAft>
            </a:pPr>
            <a:r>
              <a:rPr lang="en-US" sz="2000" dirty="0">
                <a:latin typeface="Cambria"/>
                <a:ea typeface="Cambria" panose="02040503050406030204" pitchFamily="18" charset="0"/>
              </a:rPr>
              <a:t>A good example for an Embedded System, which many households have, is a Washing Machine</a:t>
            </a:r>
            <a:r>
              <a:rPr lang="en-US" sz="2000" dirty="0" smtClean="0">
                <a:latin typeface="Cambria"/>
                <a:ea typeface="Cambria" panose="02040503050406030204" pitchFamily="18" charset="0"/>
              </a:rPr>
              <a:t>.</a:t>
            </a:r>
          </a:p>
          <a:p>
            <a:pPr marL="0" indent="0" algn="just">
              <a:lnSpc>
                <a:spcPct val="110000"/>
              </a:lnSpc>
              <a:spcAft>
                <a:spcPts val="600"/>
              </a:spcAft>
              <a:buNone/>
            </a:pPr>
            <a:endParaRPr lang="en-US" sz="2000" dirty="0">
              <a:latin typeface="Cambria"/>
              <a:ea typeface="Cambria" panose="02040503050406030204" pitchFamily="18" charset="0"/>
            </a:endParaRPr>
          </a:p>
          <a:p>
            <a:pPr marL="231775" indent="-231775" algn="just">
              <a:lnSpc>
                <a:spcPct val="110000"/>
              </a:lnSpc>
              <a:spcAft>
                <a:spcPts val="600"/>
              </a:spcAft>
            </a:pPr>
            <a:r>
              <a:rPr lang="en-US" sz="2000" dirty="0">
                <a:latin typeface="Cambria" panose="02040503050406030204" pitchFamily="18" charset="0"/>
                <a:ea typeface="Cambria" panose="02040503050406030204" pitchFamily="18" charset="0"/>
              </a:rPr>
              <a:t>We use washing machines almost daily but wouldn’t get the idea that it is an embedded system consisting of a Processor (and other hardware as well) and software.</a:t>
            </a:r>
          </a:p>
          <a:p>
            <a:pPr marL="0" indent="0">
              <a:lnSpc>
                <a:spcPct val="110000"/>
              </a:lnSpc>
              <a:spcAft>
                <a:spcPts val="600"/>
              </a:spcAft>
            </a:pPr>
            <a:endParaRPr lang="en-US" sz="2000" dirty="0">
              <a:latin typeface="Cambria" panose="02040503050406030204" pitchFamily="18" charset="0"/>
              <a:ea typeface="Cambria" panose="02040503050406030204" pitchFamily="18" charset="0"/>
            </a:endParaRPr>
          </a:p>
        </p:txBody>
      </p:sp>
      <p:sp>
        <p:nvSpPr>
          <p:cNvPr id="5" name="Slide Number Placeholder 4"/>
          <p:cNvSpPr>
            <a:spLocks noGrp="1"/>
          </p:cNvSpPr>
          <p:nvPr>
            <p:ph type="sldNum" sz="quarter" idx="12"/>
          </p:nvPr>
        </p:nvSpPr>
        <p:spPr/>
        <p:txBody>
          <a:bodyPr/>
          <a:lstStyle/>
          <a:p>
            <a:fld id="{4222872D-C5FD-4C03-AB8D-81F3495042A3}" type="slidenum">
              <a:rPr lang="en-US" smtClean="0"/>
              <a:t>11</a:t>
            </a:fld>
            <a:endParaRPr lang="en-US"/>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91927" y="2199898"/>
            <a:ext cx="4973900" cy="2944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54959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CC0C4E-9E38-434D-9AB4-B897BFA76733}"/>
              </a:ext>
            </a:extLst>
          </p:cNvPr>
          <p:cNvSpPr>
            <a:spLocks noGrp="1"/>
          </p:cNvSpPr>
          <p:nvPr>
            <p:ph type="title"/>
          </p:nvPr>
        </p:nvSpPr>
        <p:spPr/>
        <p:txBody>
          <a:bodyPr>
            <a:normAutofit/>
          </a:bodyPr>
          <a:lstStyle/>
          <a:p>
            <a:r>
              <a:rPr lang="en-US" b="1" u="sng" dirty="0">
                <a:latin typeface="Cambria"/>
              </a:rPr>
              <a:t>What is an Embedded System? (Contd.)</a:t>
            </a:r>
            <a:endParaRPr lang="en-US" u="sng" dirty="0"/>
          </a:p>
        </p:txBody>
      </p:sp>
      <p:sp>
        <p:nvSpPr>
          <p:cNvPr id="3" name="Content Placeholder 2">
            <a:extLst>
              <a:ext uri="{FF2B5EF4-FFF2-40B4-BE49-F238E27FC236}">
                <a16:creationId xmlns:a16="http://schemas.microsoft.com/office/drawing/2014/main" id="{13DD0F34-575B-4FA6-ABEF-4A9A9884EADC}"/>
              </a:ext>
            </a:extLst>
          </p:cNvPr>
          <p:cNvSpPr>
            <a:spLocks noGrp="1"/>
          </p:cNvSpPr>
          <p:nvPr>
            <p:ph idx="1"/>
          </p:nvPr>
        </p:nvSpPr>
        <p:spPr/>
        <p:txBody>
          <a:bodyPr vert="horz" lIns="91440" tIns="45720" rIns="91440" bIns="45720" rtlCol="0" anchor="t" anchorCtr="0">
            <a:normAutofit/>
          </a:bodyPr>
          <a:lstStyle/>
          <a:p>
            <a:pPr marL="231775" indent="-231775" algn="just">
              <a:spcAft>
                <a:spcPts val="600"/>
              </a:spcAft>
              <a:buFont typeface="Arial,Sans-Serif" pitchFamily="34" charset="0"/>
            </a:pPr>
            <a:endParaRPr lang="en-US" sz="2000" dirty="0">
              <a:latin typeface="Cambria"/>
            </a:endParaRPr>
          </a:p>
          <a:p>
            <a:pPr marL="231775" indent="-231775" algn="just">
              <a:spcAft>
                <a:spcPts val="600"/>
              </a:spcAft>
              <a:buFont typeface="Arial,Sans-Serif" pitchFamily="34" charset="0"/>
            </a:pPr>
            <a:endParaRPr lang="en-US" sz="2000" dirty="0">
              <a:latin typeface="Cambria"/>
            </a:endParaRPr>
          </a:p>
          <a:p>
            <a:pPr marL="231775" indent="-231775" algn="just">
              <a:spcAft>
                <a:spcPts val="600"/>
              </a:spcAft>
              <a:buFont typeface="Arial,Sans-Serif" pitchFamily="34" charset="0"/>
            </a:pPr>
            <a:r>
              <a:rPr lang="en-US" sz="2000" dirty="0">
                <a:latin typeface="Cambria"/>
              </a:rPr>
              <a:t>Embedded Systems can not only be stand-alone devices like Washing Machines but also be a part of a much larger system. An example for this is a Car. A modern day car has several individual embedded systems that perform their specific tasks with the aim of making a smooth and safe journey.</a:t>
            </a:r>
            <a:endParaRPr lang="en-US" sz="2000">
              <a:ea typeface="+mn-lt"/>
              <a:cs typeface="+mn-lt"/>
            </a:endParaRPr>
          </a:p>
          <a:p>
            <a:pPr marL="231775" indent="-231775" algn="just">
              <a:spcAft>
                <a:spcPts val="600"/>
              </a:spcAft>
              <a:buFont typeface="Arial,Sans-Serif" pitchFamily="34" charset="0"/>
            </a:pPr>
            <a:endParaRPr lang="en-US" sz="2000" dirty="0">
              <a:latin typeface="Cambria"/>
            </a:endParaRPr>
          </a:p>
          <a:p>
            <a:pPr marL="231775" indent="-231775" algn="just">
              <a:spcAft>
                <a:spcPts val="600"/>
              </a:spcAft>
              <a:buFont typeface="Arial,Sans-Serif" pitchFamily="34" charset="0"/>
            </a:pPr>
            <a:r>
              <a:rPr lang="en-US" sz="2000" dirty="0">
                <a:latin typeface="Cambria"/>
              </a:rPr>
              <a:t>Some of the embedded systems in a Car are Anti-lock Braking System (ABS), Temperature Monitoring System, Automatic Climate Control, </a:t>
            </a:r>
            <a:r>
              <a:rPr lang="en-US" sz="2000" dirty="0" err="1">
                <a:latin typeface="Cambria"/>
              </a:rPr>
              <a:t>Tyre</a:t>
            </a:r>
            <a:r>
              <a:rPr lang="en-US" sz="2000" dirty="0">
                <a:latin typeface="Cambria"/>
              </a:rPr>
              <a:t> Pressure Monitoring System, Engine Oil Level Monitor, etc. </a:t>
            </a:r>
            <a:endParaRPr lang="en-US" sz="2000">
              <a:ea typeface="+mn-lt"/>
              <a:cs typeface="+mn-lt"/>
            </a:endParaRPr>
          </a:p>
          <a:p>
            <a:endParaRPr lang="en-US" dirty="0">
              <a:cs typeface="Calibri"/>
            </a:endParaRPr>
          </a:p>
        </p:txBody>
      </p:sp>
      <p:sp>
        <p:nvSpPr>
          <p:cNvPr id="4" name="Slide Number Placeholder 3">
            <a:extLst>
              <a:ext uri="{FF2B5EF4-FFF2-40B4-BE49-F238E27FC236}">
                <a16:creationId xmlns:a16="http://schemas.microsoft.com/office/drawing/2014/main" id="{4195E4BA-6067-4CBA-BD8F-81356B0D0C51}"/>
              </a:ext>
            </a:extLst>
          </p:cNvPr>
          <p:cNvSpPr>
            <a:spLocks noGrp="1"/>
          </p:cNvSpPr>
          <p:nvPr>
            <p:ph type="sldNum" sz="quarter" idx="12"/>
          </p:nvPr>
        </p:nvSpPr>
        <p:spPr/>
        <p:txBody>
          <a:bodyPr/>
          <a:lstStyle/>
          <a:p>
            <a:fld id="{4222872D-C5FD-4C03-AB8D-81F3495042A3}" type="slidenum">
              <a:rPr lang="en-US" smtClean="0"/>
              <a:t>12</a:t>
            </a:fld>
            <a:endParaRPr lang="en-US"/>
          </a:p>
        </p:txBody>
      </p:sp>
    </p:spTree>
    <p:extLst>
      <p:ext uri="{BB962C8B-B14F-4D97-AF65-F5344CB8AC3E}">
        <p14:creationId xmlns:p14="http://schemas.microsoft.com/office/powerpoint/2010/main" val="2841761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curled page">
            <a:extLst>
              <a:ext uri="{FF2B5EF4-FFF2-40B4-BE49-F238E27FC236}">
                <a16:creationId xmlns:a16="http://schemas.microsoft.com/office/drawing/2014/main" id="{F54CE4C8-2431-43FB-87C3-391A3BFF806C}"/>
              </a:ext>
              <a:ext uri="{C183D7F6-B498-43B3-948B-1728B52AA6E4}">
                <adec:decorative xmlns:adec="http://schemas.microsoft.com/office/drawing/2017/decorative" xmlns="" val="1"/>
              </a:ext>
            </a:extLst>
          </p:cNvPr>
          <p:cNvPicPr>
            <a:picLocks noChangeAspect="1"/>
          </p:cNvPicPr>
          <p:nvPr/>
        </p:nvPicPr>
        <p:blipFill>
          <a:blip r:embed="rId2"/>
          <a:stretch>
            <a:fillRect/>
          </a:stretch>
        </p:blipFill>
        <p:spPr>
          <a:xfrm>
            <a:off x="2965527" y="549804"/>
            <a:ext cx="1157288" cy="1157288"/>
          </a:xfrm>
          <a:prstGeom prst="rect">
            <a:avLst/>
          </a:prstGeom>
        </p:spPr>
      </p:pic>
      <p:sp>
        <p:nvSpPr>
          <p:cNvPr id="2" name="Title 1">
            <a:extLst>
              <a:ext uri="{FF2B5EF4-FFF2-40B4-BE49-F238E27FC236}">
                <a16:creationId xmlns:a16="http://schemas.microsoft.com/office/drawing/2014/main" id="{DFF32E04-E3CE-4175-B0D3-33D69BCB059A}"/>
              </a:ext>
            </a:extLst>
          </p:cNvPr>
          <p:cNvSpPr>
            <a:spLocks noGrp="1"/>
          </p:cNvSpPr>
          <p:nvPr>
            <p:ph type="title"/>
          </p:nvPr>
        </p:nvSpPr>
        <p:spPr>
          <a:xfrm>
            <a:off x="552450" y="1874308"/>
            <a:ext cx="3814235" cy="1260000"/>
          </a:xfrm>
        </p:spPr>
        <p:txBody>
          <a:bodyPr/>
          <a:lstStyle/>
          <a:p>
            <a:pPr algn="just"/>
            <a:r>
              <a:rPr lang="en-US" b="1" u="sng" dirty="0" smtClean="0"/>
              <a:t>Embedded system</a:t>
            </a:r>
            <a:endParaRPr lang="en-US" b="1" u="sng" dirty="0"/>
          </a:p>
        </p:txBody>
      </p:sp>
      <p:sp>
        <p:nvSpPr>
          <p:cNvPr id="4" name="Text Placeholder 3">
            <a:extLst>
              <a:ext uri="{FF2B5EF4-FFF2-40B4-BE49-F238E27FC236}">
                <a16:creationId xmlns:a16="http://schemas.microsoft.com/office/drawing/2014/main" id="{5BA0452F-E4D7-4ED7-A292-A7A5A20AC516}"/>
              </a:ext>
            </a:extLst>
          </p:cNvPr>
          <p:cNvSpPr>
            <a:spLocks noGrp="1"/>
          </p:cNvSpPr>
          <p:nvPr>
            <p:ph type="body" sz="half" idx="2"/>
          </p:nvPr>
        </p:nvSpPr>
        <p:spPr/>
        <p:txBody>
          <a:bodyPr>
            <a:noAutofit/>
          </a:bodyPr>
          <a:lstStyle/>
          <a:p>
            <a:pPr algn="just"/>
            <a:r>
              <a:rPr lang="en-CA" dirty="0">
                <a:latin typeface="Arial" panose="020B0604020202020204" pitchFamily="34" charset="0"/>
                <a:cs typeface="Arial" panose="020B0604020202020204" pitchFamily="34" charset="0"/>
              </a:rPr>
              <a:t>An embedded system is </a:t>
            </a:r>
            <a:r>
              <a:rPr lang="en-CA" b="1" dirty="0">
                <a:latin typeface="Arial" panose="020B0604020202020204" pitchFamily="34" charset="0"/>
                <a:cs typeface="Arial" panose="020B0604020202020204" pitchFamily="34" charset="0"/>
              </a:rPr>
              <a:t>a microprocessor-based computer hardware system with software that is designed to perform a dedicated function, either as an independent system or as a part of a large system</a:t>
            </a:r>
            <a:r>
              <a:rPr lang="en-CA" dirty="0">
                <a:latin typeface="Arial" panose="020B0604020202020204" pitchFamily="34" charset="0"/>
                <a:cs typeface="Arial" panose="020B0604020202020204" pitchFamily="34" charset="0"/>
              </a:rPr>
              <a:t>. At the core is an integrated circuit designed to carry out computation for real-time </a:t>
            </a:r>
            <a:r>
              <a:rPr lang="en-CA" dirty="0" smtClean="0">
                <a:latin typeface="Arial" panose="020B0604020202020204" pitchFamily="34" charset="0"/>
                <a:cs typeface="Arial" panose="020B0604020202020204" pitchFamily="34" charset="0"/>
              </a:rPr>
              <a:t>operations.</a:t>
            </a:r>
            <a:endParaRPr lang="en-US" dirty="0">
              <a:latin typeface="Arial" panose="020B0604020202020204" pitchFamily="34" charset="0"/>
              <a:cs typeface="Arial" panose="020B0604020202020204" pitchFamily="34" charset="0"/>
            </a:endParaRPr>
          </a:p>
        </p:txBody>
      </p:sp>
      <p:pic>
        <p:nvPicPr>
          <p:cNvPr id="11" name="Content Placeholder 10"/>
          <p:cNvPicPr>
            <a:picLocks noGrp="1" noChangeAspect="1"/>
          </p:cNvPicPr>
          <p:nvPr>
            <p:ph idx="1"/>
          </p:nvPr>
        </p:nvPicPr>
        <p:blipFill rotWithShape="1">
          <a:blip r:embed="rId3"/>
          <a:srcRect r="12176"/>
          <a:stretch/>
        </p:blipFill>
        <p:spPr>
          <a:xfrm>
            <a:off x="4564404" y="237574"/>
            <a:ext cx="7520916" cy="6425538"/>
          </a:xfrm>
          <a:prstGeom prst="rect">
            <a:avLst/>
          </a:prstGeom>
        </p:spPr>
      </p:pic>
      <p:sp>
        <p:nvSpPr>
          <p:cNvPr id="3" name="Slide Number Placeholder 2"/>
          <p:cNvSpPr>
            <a:spLocks noGrp="1"/>
          </p:cNvSpPr>
          <p:nvPr>
            <p:ph type="sldNum" sz="quarter" idx="12"/>
          </p:nvPr>
        </p:nvSpPr>
        <p:spPr/>
        <p:txBody>
          <a:bodyPr/>
          <a:lstStyle/>
          <a:p>
            <a:fld id="{5D99DD2A-B520-4620-9B43-64B657BA2D42}" type="slidenum">
              <a:rPr lang="en-US" noProof="0" smtClean="0"/>
              <a:t>13</a:t>
            </a:fld>
            <a:endParaRPr lang="en-US" noProof="0" dirty="0"/>
          </a:p>
        </p:txBody>
      </p:sp>
    </p:spTree>
    <p:extLst>
      <p:ext uri="{BB962C8B-B14F-4D97-AF65-F5344CB8AC3E}">
        <p14:creationId xmlns:p14="http://schemas.microsoft.com/office/powerpoint/2010/main" val="23429622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nodeType="clickEffect">
                                  <p:stCondLst>
                                    <p:cond delay="0"/>
                                  </p:stCondLst>
                                  <p:childTnLst>
                                    <p:animRot by="120000">
                                      <p:cBhvr>
                                        <p:cTn id="6" dur="100" fill="hold">
                                          <p:stCondLst>
                                            <p:cond delay="0"/>
                                          </p:stCondLst>
                                        </p:cTn>
                                        <p:tgtEl>
                                          <p:spTgt spid="4">
                                            <p:txEl>
                                              <p:pRg st="0" end="0"/>
                                            </p:txEl>
                                          </p:spTgt>
                                        </p:tgtEl>
                                        <p:attrNameLst>
                                          <p:attrName>r</p:attrName>
                                        </p:attrNameLst>
                                      </p:cBhvr>
                                    </p:animRot>
                                    <p:animRot by="-240000">
                                      <p:cBhvr>
                                        <p:cTn id="7" dur="200" fill="hold">
                                          <p:stCondLst>
                                            <p:cond delay="200"/>
                                          </p:stCondLst>
                                        </p:cTn>
                                        <p:tgtEl>
                                          <p:spTgt spid="4">
                                            <p:txEl>
                                              <p:pRg st="0" end="0"/>
                                            </p:txEl>
                                          </p:spTgt>
                                        </p:tgtEl>
                                        <p:attrNameLst>
                                          <p:attrName>r</p:attrName>
                                        </p:attrNameLst>
                                      </p:cBhvr>
                                    </p:animRot>
                                    <p:animRot by="240000">
                                      <p:cBhvr>
                                        <p:cTn id="8" dur="200" fill="hold">
                                          <p:stCondLst>
                                            <p:cond delay="400"/>
                                          </p:stCondLst>
                                        </p:cTn>
                                        <p:tgtEl>
                                          <p:spTgt spid="4">
                                            <p:txEl>
                                              <p:pRg st="0" end="0"/>
                                            </p:txEl>
                                          </p:spTgt>
                                        </p:tgtEl>
                                        <p:attrNameLst>
                                          <p:attrName>r</p:attrName>
                                        </p:attrNameLst>
                                      </p:cBhvr>
                                    </p:animRot>
                                    <p:animRot by="-240000">
                                      <p:cBhvr>
                                        <p:cTn id="9" dur="200" fill="hold">
                                          <p:stCondLst>
                                            <p:cond delay="600"/>
                                          </p:stCondLst>
                                        </p:cTn>
                                        <p:tgtEl>
                                          <p:spTgt spid="4">
                                            <p:txEl>
                                              <p:pRg st="0" end="0"/>
                                            </p:txEl>
                                          </p:spTgt>
                                        </p:tgtEl>
                                        <p:attrNameLst>
                                          <p:attrName>r</p:attrName>
                                        </p:attrNameLst>
                                      </p:cBhvr>
                                    </p:animRot>
                                    <p:animRot by="120000">
                                      <p:cBhvr>
                                        <p:cTn id="10" dur="200" fill="hold">
                                          <p:stCondLst>
                                            <p:cond delay="800"/>
                                          </p:stCondLst>
                                        </p:cTn>
                                        <p:tgtEl>
                                          <p:spTgt spid="4">
                                            <p:txEl>
                                              <p:pRg st="0" end="0"/>
                                            </p:txEl>
                                          </p:spTgt>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heel(1)">
                                      <p:cBhvr>
                                        <p:cTn id="15"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curled page">
            <a:extLst>
              <a:ext uri="{FF2B5EF4-FFF2-40B4-BE49-F238E27FC236}">
                <a16:creationId xmlns:a16="http://schemas.microsoft.com/office/drawing/2014/main" id="{F54CE4C8-2431-43FB-87C3-391A3BFF806C}"/>
              </a:ext>
              <a:ext uri="{C183D7F6-B498-43B3-948B-1728B52AA6E4}">
                <adec:decorative xmlns:adec="http://schemas.microsoft.com/office/drawing/2017/decorative" xmlns="" val="1"/>
              </a:ext>
            </a:extLst>
          </p:cNvPr>
          <p:cNvPicPr>
            <a:picLocks noChangeAspect="1"/>
          </p:cNvPicPr>
          <p:nvPr/>
        </p:nvPicPr>
        <p:blipFill>
          <a:blip r:embed="rId2"/>
          <a:stretch>
            <a:fillRect/>
          </a:stretch>
        </p:blipFill>
        <p:spPr>
          <a:xfrm>
            <a:off x="10753167" y="260244"/>
            <a:ext cx="1157288" cy="1157288"/>
          </a:xfrm>
          <a:prstGeom prst="rect">
            <a:avLst/>
          </a:prstGeom>
        </p:spPr>
      </p:pic>
      <p:sp>
        <p:nvSpPr>
          <p:cNvPr id="2" name="Title 1">
            <a:extLst>
              <a:ext uri="{FF2B5EF4-FFF2-40B4-BE49-F238E27FC236}">
                <a16:creationId xmlns:a16="http://schemas.microsoft.com/office/drawing/2014/main" id="{DFF32E04-E3CE-4175-B0D3-33D69BCB059A}"/>
              </a:ext>
            </a:extLst>
          </p:cNvPr>
          <p:cNvSpPr>
            <a:spLocks noGrp="1"/>
          </p:cNvSpPr>
          <p:nvPr>
            <p:ph type="title"/>
          </p:nvPr>
        </p:nvSpPr>
        <p:spPr>
          <a:xfrm>
            <a:off x="430530" y="487468"/>
            <a:ext cx="7158990" cy="716492"/>
          </a:xfrm>
        </p:spPr>
        <p:txBody>
          <a:bodyPr/>
          <a:lstStyle/>
          <a:p>
            <a:pPr algn="just"/>
            <a:r>
              <a:rPr lang="en-US" b="1" u="sng" dirty="0" smtClean="0"/>
              <a:t>Embedded system</a:t>
            </a:r>
            <a:endParaRPr lang="en-US" b="1" u="sng" dirty="0"/>
          </a:p>
        </p:txBody>
      </p:sp>
      <p:sp>
        <p:nvSpPr>
          <p:cNvPr id="4" name="Text Placeholder 3">
            <a:extLst>
              <a:ext uri="{FF2B5EF4-FFF2-40B4-BE49-F238E27FC236}">
                <a16:creationId xmlns:a16="http://schemas.microsoft.com/office/drawing/2014/main" id="{5BA0452F-E4D7-4ED7-A292-A7A5A20AC516}"/>
              </a:ext>
            </a:extLst>
          </p:cNvPr>
          <p:cNvSpPr>
            <a:spLocks noGrp="1"/>
          </p:cNvSpPr>
          <p:nvPr>
            <p:ph type="body" sz="half" idx="2"/>
          </p:nvPr>
        </p:nvSpPr>
        <p:spPr>
          <a:xfrm>
            <a:off x="382707" y="2072177"/>
            <a:ext cx="10370459" cy="2016600"/>
          </a:xfrm>
        </p:spPr>
        <p:txBody>
          <a:bodyPr>
            <a:noAutofit/>
          </a:bodyPr>
          <a:lstStyle/>
          <a:p>
            <a:pPr marL="342900" indent="-342900" algn="just">
              <a:lnSpc>
                <a:spcPct val="110000"/>
              </a:lnSpc>
              <a:spcAft>
                <a:spcPts val="600"/>
              </a:spcAft>
              <a:buFont typeface="Arial" panose="020B0604020202020204" pitchFamily="34" charset="0"/>
              <a:buChar char="•"/>
            </a:pPr>
            <a:r>
              <a:rPr lang="en-US" sz="2000" dirty="0">
                <a:latin typeface="Arial" panose="020B0604020202020204" pitchFamily="34" charset="0"/>
                <a:ea typeface="Cambria" panose="02040503050406030204" pitchFamily="18" charset="0"/>
                <a:cs typeface="Arial" panose="020B0604020202020204" pitchFamily="34" charset="0"/>
              </a:rPr>
              <a:t>An embedded System can be best described as a system that has both the hardware and software and is designed to do a specific task. Embedded systems may only have some specific range of operations and can be programmed to perform a wide range of tasks.</a:t>
            </a:r>
          </a:p>
          <a:p>
            <a:pPr algn="just">
              <a:lnSpc>
                <a:spcPct val="110000"/>
              </a:lnSpc>
              <a:spcAft>
                <a:spcPts val="600"/>
              </a:spcAft>
            </a:pPr>
            <a:endParaRPr lang="en-US" sz="2000" dirty="0">
              <a:latin typeface="Arial" panose="020B0604020202020204" pitchFamily="34" charset="0"/>
              <a:ea typeface="Cambria" panose="02040503050406030204" pitchFamily="18" charset="0"/>
              <a:cs typeface="Arial" panose="020B0604020202020204" pitchFamily="34" charset="0"/>
            </a:endParaRPr>
          </a:p>
          <a:p>
            <a:pPr marL="342900" indent="-342900" algn="just">
              <a:lnSpc>
                <a:spcPct val="110000"/>
              </a:lnSpc>
              <a:spcAft>
                <a:spcPts val="600"/>
              </a:spcAft>
              <a:buFont typeface="Arial" panose="020B0604020202020204" pitchFamily="34" charset="0"/>
              <a:buChar char="•"/>
            </a:pPr>
            <a:r>
              <a:rPr lang="en-CA" sz="2000" dirty="0">
                <a:latin typeface="Arial" panose="020B0604020202020204" pitchFamily="34" charset="0"/>
                <a:cs typeface="Arial" panose="020B0604020202020204" pitchFamily="34" charset="0"/>
              </a:rPr>
              <a:t>The Internet of Things (</a:t>
            </a:r>
            <a:r>
              <a:rPr lang="en-CA" sz="2000" dirty="0" err="1">
                <a:latin typeface="Arial" panose="020B0604020202020204" pitchFamily="34" charset="0"/>
                <a:cs typeface="Arial" panose="020B0604020202020204" pitchFamily="34" charset="0"/>
              </a:rPr>
              <a:t>IoT</a:t>
            </a:r>
            <a:r>
              <a:rPr lang="en-CA" sz="2000" dirty="0">
                <a:latin typeface="Arial" panose="020B0604020202020204" pitchFamily="34" charset="0"/>
                <a:cs typeface="Arial" panose="020B0604020202020204" pitchFamily="34" charset="0"/>
              </a:rPr>
              <a:t>) refers to physical objects equipped with sensors, processing </a:t>
            </a:r>
            <a:r>
              <a:rPr lang="en-CA" sz="2000" dirty="0" smtClean="0">
                <a:latin typeface="Arial" panose="020B0604020202020204" pitchFamily="34" charset="0"/>
                <a:cs typeface="Arial" panose="020B0604020202020204" pitchFamily="34" charset="0"/>
              </a:rPr>
              <a:t>ability, </a:t>
            </a:r>
            <a:r>
              <a:rPr lang="en-CA" sz="2000" dirty="0">
                <a:latin typeface="Arial" panose="020B0604020202020204" pitchFamily="34" charset="0"/>
                <a:cs typeface="Arial" panose="020B0604020202020204" pitchFamily="34" charset="0"/>
              </a:rPr>
              <a:t>software, and other technologies that connect to and exchange data with other devices and systems over communication networks. The devices in </a:t>
            </a:r>
            <a:r>
              <a:rPr lang="en-CA" sz="2000" dirty="0" err="1">
                <a:latin typeface="Arial" panose="020B0604020202020204" pitchFamily="34" charset="0"/>
                <a:cs typeface="Arial" panose="020B0604020202020204" pitchFamily="34" charset="0"/>
              </a:rPr>
              <a:t>IoT</a:t>
            </a:r>
            <a:r>
              <a:rPr lang="en-CA" sz="2000" dirty="0">
                <a:latin typeface="Arial" panose="020B0604020202020204" pitchFamily="34" charset="0"/>
                <a:cs typeface="Arial" panose="020B0604020202020204" pitchFamily="34" charset="0"/>
              </a:rPr>
              <a:t> do not need to be connected to the public internet; rather must be connected to a network </a:t>
            </a:r>
            <a:r>
              <a:rPr lang="en-CA" sz="2000" dirty="0" smtClean="0">
                <a:latin typeface="Arial" panose="020B0604020202020204" pitchFamily="34" charset="0"/>
                <a:cs typeface="Arial" panose="020B0604020202020204" pitchFamily="34" charset="0"/>
              </a:rPr>
              <a:t>and </a:t>
            </a:r>
            <a:r>
              <a:rPr lang="en-CA" sz="2000" dirty="0">
                <a:latin typeface="Arial" panose="020B0604020202020204" pitchFamily="34" charset="0"/>
                <a:cs typeface="Arial" panose="020B0604020202020204" pitchFamily="34" charset="0"/>
              </a:rPr>
              <a:t>be individually addressable.</a:t>
            </a:r>
          </a:p>
          <a:p>
            <a:pPr algn="just">
              <a:lnSpc>
                <a:spcPct val="110000"/>
              </a:lnSpc>
              <a:spcAft>
                <a:spcPts val="600"/>
              </a:spcAft>
            </a:pPr>
            <a:endParaRPr lang="en-CA" sz="2000" dirty="0">
              <a:latin typeface="Arial" panose="020B0604020202020204" pitchFamily="34" charset="0"/>
              <a:cs typeface="Arial" panose="020B0604020202020204" pitchFamily="34" charset="0"/>
            </a:endParaRPr>
          </a:p>
        </p:txBody>
      </p:sp>
      <p:sp>
        <p:nvSpPr>
          <p:cNvPr id="3" name="Slide Number Placeholder 2"/>
          <p:cNvSpPr>
            <a:spLocks noGrp="1"/>
          </p:cNvSpPr>
          <p:nvPr>
            <p:ph type="sldNum" sz="quarter" idx="12"/>
          </p:nvPr>
        </p:nvSpPr>
        <p:spPr/>
        <p:txBody>
          <a:bodyPr/>
          <a:lstStyle/>
          <a:p>
            <a:fld id="{5D99DD2A-B520-4620-9B43-64B657BA2D42}" type="slidenum">
              <a:rPr lang="en-US" noProof="0" smtClean="0"/>
              <a:t>14</a:t>
            </a:fld>
            <a:endParaRPr lang="en-US" noProof="0" dirty="0"/>
          </a:p>
        </p:txBody>
      </p:sp>
    </p:spTree>
    <p:extLst>
      <p:ext uri="{BB962C8B-B14F-4D97-AF65-F5344CB8AC3E}">
        <p14:creationId xmlns:p14="http://schemas.microsoft.com/office/powerpoint/2010/main" val="7444808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D99DD2A-B520-4620-9B43-64B657BA2D42}" type="slidenum">
              <a:rPr lang="en-US" noProof="0" smtClean="0"/>
              <a:t>15</a:t>
            </a:fld>
            <a:endParaRPr lang="en-US" noProof="0" dirty="0"/>
          </a:p>
        </p:txBody>
      </p:sp>
      <p:sp>
        <p:nvSpPr>
          <p:cNvPr id="10" name="Rectangle 9"/>
          <p:cNvSpPr/>
          <p:nvPr/>
        </p:nvSpPr>
        <p:spPr>
          <a:xfrm>
            <a:off x="452583" y="1046171"/>
            <a:ext cx="11406908" cy="7294305"/>
          </a:xfrm>
          <a:prstGeom prst="rect">
            <a:avLst/>
          </a:prstGeom>
        </p:spPr>
        <p:txBody>
          <a:bodyPr wrap="square">
            <a:spAutoFit/>
          </a:bodyPr>
          <a:lstStyle/>
          <a:p>
            <a:r>
              <a:rPr lang="en-US" dirty="0"/>
              <a:t>Based on Performance and Functional Requirements it is divided into 4 types as follows </a:t>
            </a:r>
            <a:r>
              <a:rPr lang="en-US" dirty="0" smtClean="0"/>
              <a:t>:</a:t>
            </a:r>
          </a:p>
          <a:p>
            <a:endParaRPr lang="en-US" dirty="0"/>
          </a:p>
          <a:p>
            <a:r>
              <a:rPr lang="en-US" b="1" u="sng" dirty="0" smtClean="0"/>
              <a:t>1. Real-Time </a:t>
            </a:r>
            <a:r>
              <a:rPr lang="en-US" b="1" u="sng" dirty="0"/>
              <a:t>Embedded Systems </a:t>
            </a:r>
            <a:r>
              <a:rPr lang="en-US" b="1" u="sng" dirty="0" smtClean="0"/>
              <a:t>:</a:t>
            </a:r>
          </a:p>
          <a:p>
            <a:pPr algn="just"/>
            <a:r>
              <a:rPr lang="en-US" dirty="0"/>
              <a:t/>
            </a:r>
            <a:br>
              <a:rPr lang="en-US" dirty="0"/>
            </a:br>
            <a:r>
              <a:rPr lang="en-US" dirty="0"/>
              <a:t>A Real-Time Embedded System is strictly time specific which means these embedded systems provides output in a particular/defined time interval. These type of embedded systems provide quick response in critical situations which gives most priority to time based task performance and generation of output. That’s why real time embedded systems are used in defense sector, medical and health care sector, and some other industrial applications where output in the right time is given more </a:t>
            </a:r>
            <a:r>
              <a:rPr lang="en-US" dirty="0" smtClean="0"/>
              <a:t>importance. </a:t>
            </a:r>
          </a:p>
          <a:p>
            <a:pPr algn="just"/>
            <a:endParaRPr lang="en-US" dirty="0"/>
          </a:p>
          <a:p>
            <a:pPr fontAlgn="base"/>
            <a:r>
              <a:rPr lang="en-US" b="1" dirty="0" smtClean="0"/>
              <a:t>Examples :</a:t>
            </a:r>
            <a:r>
              <a:rPr lang="en-US" dirty="0" smtClean="0"/>
              <a:t>Traffic </a:t>
            </a:r>
            <a:r>
              <a:rPr lang="en-US" dirty="0"/>
              <a:t>control </a:t>
            </a:r>
            <a:r>
              <a:rPr lang="en-US" dirty="0" smtClean="0"/>
              <a:t>system, Military </a:t>
            </a:r>
            <a:r>
              <a:rPr lang="en-US" dirty="0"/>
              <a:t>usage in defense </a:t>
            </a:r>
            <a:r>
              <a:rPr lang="en-US" dirty="0" smtClean="0"/>
              <a:t>sector, Medical </a:t>
            </a:r>
            <a:r>
              <a:rPr lang="en-US" dirty="0"/>
              <a:t>usage in health </a:t>
            </a:r>
            <a:r>
              <a:rPr lang="en-US" dirty="0" smtClean="0"/>
              <a:t>sector</a:t>
            </a:r>
          </a:p>
          <a:p>
            <a:pPr fontAlgn="base"/>
            <a:endParaRPr lang="en-US" dirty="0"/>
          </a:p>
          <a:p>
            <a:pPr fontAlgn="base"/>
            <a:r>
              <a:rPr lang="en-US" b="1" u="sng" dirty="0" smtClean="0"/>
              <a:t>2. Stand </a:t>
            </a:r>
            <a:r>
              <a:rPr lang="en-US" b="1" u="sng" dirty="0"/>
              <a:t>Alone Embedded Systems </a:t>
            </a:r>
            <a:r>
              <a:rPr lang="en-US" b="1" u="sng" dirty="0" smtClean="0"/>
              <a:t>:</a:t>
            </a:r>
          </a:p>
          <a:p>
            <a:pPr fontAlgn="base"/>
            <a:r>
              <a:rPr lang="en-US" dirty="0"/>
              <a:t/>
            </a:r>
            <a:br>
              <a:rPr lang="en-US" dirty="0"/>
            </a:br>
            <a:r>
              <a:rPr lang="en-US" dirty="0"/>
              <a:t>Stand Alone Embedded Systems are independent systems which can work by themselves they don’t depend on a host system. It takes input in digital or analog form and provides the output</a:t>
            </a:r>
            <a:r>
              <a:rPr lang="en-US" dirty="0" smtClean="0"/>
              <a:t>.</a:t>
            </a:r>
          </a:p>
          <a:p>
            <a:pPr fontAlgn="base"/>
            <a:endParaRPr lang="en-US" b="1" dirty="0"/>
          </a:p>
          <a:p>
            <a:pPr fontAlgn="base"/>
            <a:r>
              <a:rPr lang="en-US" b="1" dirty="0" smtClean="0"/>
              <a:t>Examples :</a:t>
            </a:r>
            <a:r>
              <a:rPr lang="en-US" dirty="0"/>
              <a:t> </a:t>
            </a:r>
            <a:r>
              <a:rPr lang="en-US" dirty="0" smtClean="0"/>
              <a:t>MP3 players, Microwave ovens, calculator</a:t>
            </a:r>
            <a:endParaRPr lang="en-US" dirty="0"/>
          </a:p>
          <a:p>
            <a:pPr fontAlgn="base"/>
            <a:r>
              <a:rPr lang="en-US" dirty="0"/>
              <a:t/>
            </a:r>
            <a:br>
              <a:rPr lang="en-US" dirty="0"/>
            </a:br>
            <a:endParaRPr lang="en-US" dirty="0"/>
          </a:p>
          <a:p>
            <a:pPr fontAlgn="base"/>
            <a:endParaRPr lang="en-US" dirty="0"/>
          </a:p>
          <a:p>
            <a:pPr fontAlgn="base"/>
            <a:endParaRPr lang="en-US" dirty="0"/>
          </a:p>
          <a:p>
            <a:pPr algn="just"/>
            <a:endParaRPr lang="en-US" dirty="0"/>
          </a:p>
          <a:p>
            <a:endParaRPr lang="en-US" dirty="0"/>
          </a:p>
          <a:p>
            <a:endParaRPr lang="en-US" dirty="0"/>
          </a:p>
        </p:txBody>
      </p:sp>
      <p:sp>
        <p:nvSpPr>
          <p:cNvPr id="11" name="Title 1">
            <a:extLst>
              <a:ext uri="{FF2B5EF4-FFF2-40B4-BE49-F238E27FC236}">
                <a16:creationId xmlns:a16="http://schemas.microsoft.com/office/drawing/2014/main" id="{631305F2-4D75-4D76-BA59-F00627AB838F}"/>
              </a:ext>
            </a:extLst>
          </p:cNvPr>
          <p:cNvSpPr txBox="1">
            <a:spLocks/>
          </p:cNvSpPr>
          <p:nvPr/>
        </p:nvSpPr>
        <p:spPr>
          <a:xfrm>
            <a:off x="347090" y="212440"/>
            <a:ext cx="11795422" cy="424870"/>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2800" b="1" u="sng" dirty="0" smtClean="0"/>
              <a:t>Classifications of embedded systems:</a:t>
            </a:r>
            <a:endParaRPr lang="en-US" sz="2800" b="1" u="sng" dirty="0"/>
          </a:p>
        </p:txBody>
      </p:sp>
    </p:spTree>
    <p:extLst>
      <p:ext uri="{BB962C8B-B14F-4D97-AF65-F5344CB8AC3E}">
        <p14:creationId xmlns:p14="http://schemas.microsoft.com/office/powerpoint/2010/main" val="421458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D99DD2A-B520-4620-9B43-64B657BA2D42}" type="slidenum">
              <a:rPr lang="en-US" noProof="0" smtClean="0"/>
              <a:t>16</a:t>
            </a:fld>
            <a:endParaRPr lang="en-US" noProof="0" dirty="0"/>
          </a:p>
        </p:txBody>
      </p:sp>
      <p:sp>
        <p:nvSpPr>
          <p:cNvPr id="10" name="Rectangle 9"/>
          <p:cNvSpPr/>
          <p:nvPr/>
        </p:nvSpPr>
        <p:spPr>
          <a:xfrm>
            <a:off x="452583" y="1046171"/>
            <a:ext cx="11406908" cy="4801314"/>
          </a:xfrm>
          <a:prstGeom prst="rect">
            <a:avLst/>
          </a:prstGeom>
        </p:spPr>
        <p:txBody>
          <a:bodyPr wrap="square">
            <a:spAutoFit/>
          </a:bodyPr>
          <a:lstStyle/>
          <a:p>
            <a:pPr fontAlgn="base"/>
            <a:r>
              <a:rPr lang="en-US" b="1" u="sng" dirty="0" smtClean="0"/>
              <a:t>3. Networked </a:t>
            </a:r>
            <a:r>
              <a:rPr lang="en-US" b="1" u="sng" dirty="0"/>
              <a:t>Embedded Systems </a:t>
            </a:r>
            <a:r>
              <a:rPr lang="en-US" b="1" u="sng" dirty="0" smtClean="0"/>
              <a:t>:</a:t>
            </a:r>
          </a:p>
          <a:p>
            <a:pPr fontAlgn="base"/>
            <a:r>
              <a:rPr lang="en-US" dirty="0"/>
              <a:t/>
            </a:r>
            <a:br>
              <a:rPr lang="en-US" dirty="0"/>
            </a:br>
            <a:r>
              <a:rPr lang="en-US" dirty="0"/>
              <a:t>Networked Embedded Systems are connected to a network which may be wired or wireless to provide output to the attached device. They communicate with embedded web server through network</a:t>
            </a:r>
            <a:r>
              <a:rPr lang="en-US" dirty="0" smtClean="0"/>
              <a:t>.</a:t>
            </a:r>
          </a:p>
          <a:p>
            <a:pPr fontAlgn="base"/>
            <a:endParaRPr lang="en-US" b="1" dirty="0"/>
          </a:p>
          <a:p>
            <a:pPr fontAlgn="base"/>
            <a:r>
              <a:rPr lang="en-US" b="1" dirty="0" smtClean="0"/>
              <a:t>Examples :</a:t>
            </a:r>
            <a:r>
              <a:rPr lang="en-US" dirty="0"/>
              <a:t> </a:t>
            </a:r>
            <a:r>
              <a:rPr lang="en-US" dirty="0" smtClean="0"/>
              <a:t>Home </a:t>
            </a:r>
            <a:r>
              <a:rPr lang="en-US" dirty="0"/>
              <a:t>security </a:t>
            </a:r>
            <a:r>
              <a:rPr lang="en-US" dirty="0" smtClean="0"/>
              <a:t>systems, ATM machine, Card </a:t>
            </a:r>
            <a:r>
              <a:rPr lang="en-US" dirty="0"/>
              <a:t>swipe machine</a:t>
            </a:r>
          </a:p>
          <a:p>
            <a:pPr algn="just"/>
            <a:endParaRPr lang="en-US" dirty="0" smtClean="0"/>
          </a:p>
          <a:p>
            <a:pPr fontAlgn="base"/>
            <a:r>
              <a:rPr lang="en-US" b="1" u="sng" dirty="0" smtClean="0"/>
              <a:t>4. Mobile </a:t>
            </a:r>
            <a:r>
              <a:rPr lang="en-US" b="1" u="sng" dirty="0"/>
              <a:t>Embedded Systems </a:t>
            </a:r>
            <a:r>
              <a:rPr lang="en-US" b="1" u="sng" dirty="0" smtClean="0"/>
              <a:t>:</a:t>
            </a:r>
          </a:p>
          <a:p>
            <a:pPr fontAlgn="base"/>
            <a:r>
              <a:rPr lang="en-US" dirty="0"/>
              <a:t/>
            </a:r>
            <a:br>
              <a:rPr lang="en-US" dirty="0"/>
            </a:br>
            <a:r>
              <a:rPr lang="en-US" dirty="0"/>
              <a:t>Mobile embedded systems are small and easy to use and requires less resources. They are the most preferred embedded systems. In portability point of view mobile embedded systems are also best</a:t>
            </a:r>
            <a:r>
              <a:rPr lang="en-US" dirty="0" smtClean="0"/>
              <a:t>.</a:t>
            </a:r>
          </a:p>
          <a:p>
            <a:pPr fontAlgn="base"/>
            <a:endParaRPr lang="en-US" b="1" dirty="0"/>
          </a:p>
          <a:p>
            <a:pPr fontAlgn="base"/>
            <a:r>
              <a:rPr lang="en-US" b="1" dirty="0" smtClean="0"/>
              <a:t>Examples :</a:t>
            </a:r>
            <a:r>
              <a:rPr lang="en-US" dirty="0"/>
              <a:t> </a:t>
            </a:r>
            <a:r>
              <a:rPr lang="en-US" dirty="0" smtClean="0"/>
              <a:t>Mobile phones, Digital </a:t>
            </a:r>
            <a:r>
              <a:rPr lang="en-US" dirty="0"/>
              <a:t>Camera</a:t>
            </a:r>
          </a:p>
          <a:p>
            <a:r>
              <a:rPr lang="en-US" dirty="0"/>
              <a:t/>
            </a:r>
            <a:br>
              <a:rPr lang="en-US" dirty="0"/>
            </a:br>
            <a:endParaRPr lang="en-US" dirty="0"/>
          </a:p>
          <a:p>
            <a:endParaRPr lang="en-US" dirty="0"/>
          </a:p>
          <a:p>
            <a:endParaRPr lang="en-US" dirty="0"/>
          </a:p>
        </p:txBody>
      </p:sp>
      <p:sp>
        <p:nvSpPr>
          <p:cNvPr id="11" name="Title 1">
            <a:extLst>
              <a:ext uri="{FF2B5EF4-FFF2-40B4-BE49-F238E27FC236}">
                <a16:creationId xmlns:a16="http://schemas.microsoft.com/office/drawing/2014/main" id="{631305F2-4D75-4D76-BA59-F00627AB838F}"/>
              </a:ext>
            </a:extLst>
          </p:cNvPr>
          <p:cNvSpPr txBox="1">
            <a:spLocks/>
          </p:cNvSpPr>
          <p:nvPr/>
        </p:nvSpPr>
        <p:spPr>
          <a:xfrm>
            <a:off x="347090" y="212439"/>
            <a:ext cx="11795422" cy="646545"/>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just"/>
            <a:r>
              <a:rPr lang="en-US" sz="3000" b="1" u="sng" dirty="0" smtClean="0"/>
              <a:t>Classifications of embedded systems:</a:t>
            </a:r>
            <a:endParaRPr lang="en-US" sz="3000" b="1" u="sng" dirty="0"/>
          </a:p>
        </p:txBody>
      </p:sp>
    </p:spTree>
    <p:extLst>
      <p:ext uri="{BB962C8B-B14F-4D97-AF65-F5344CB8AC3E}">
        <p14:creationId xmlns:p14="http://schemas.microsoft.com/office/powerpoint/2010/main" val="374607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305F2-4D75-4D76-BA59-F00627AB838F}"/>
              </a:ext>
            </a:extLst>
          </p:cNvPr>
          <p:cNvSpPr>
            <a:spLocks noGrp="1"/>
          </p:cNvSpPr>
          <p:nvPr>
            <p:ph type="title"/>
          </p:nvPr>
        </p:nvSpPr>
        <p:spPr>
          <a:xfrm>
            <a:off x="208547" y="-184723"/>
            <a:ext cx="11795422" cy="1260000"/>
          </a:xfrm>
        </p:spPr>
        <p:txBody>
          <a:bodyPr/>
          <a:lstStyle/>
          <a:p>
            <a:pPr algn="just"/>
            <a:r>
              <a:rPr lang="en-US" b="1" u="sng" dirty="0" smtClean="0"/>
              <a:t>Classifications of embedded systems:</a:t>
            </a:r>
            <a:endParaRPr lang="en-US" b="1" u="sng" dirty="0"/>
          </a:p>
        </p:txBody>
      </p:sp>
      <p:sp>
        <p:nvSpPr>
          <p:cNvPr id="3" name="Content Placeholder 2">
            <a:extLst>
              <a:ext uri="{FF2B5EF4-FFF2-40B4-BE49-F238E27FC236}">
                <a16:creationId xmlns:a16="http://schemas.microsoft.com/office/drawing/2014/main" id="{88CB4E0E-ECE5-4628-8AFC-87C9EFB0840C}"/>
              </a:ext>
            </a:extLst>
          </p:cNvPr>
          <p:cNvSpPr>
            <a:spLocks noGrp="1"/>
          </p:cNvSpPr>
          <p:nvPr>
            <p:ph idx="1"/>
          </p:nvPr>
        </p:nvSpPr>
        <p:spPr>
          <a:xfrm>
            <a:off x="101600" y="812801"/>
            <a:ext cx="11979564" cy="6045200"/>
          </a:xfrm>
        </p:spPr>
        <p:txBody>
          <a:bodyPr>
            <a:noAutofit/>
          </a:bodyPr>
          <a:lstStyle/>
          <a:p>
            <a:pPr marL="0" indent="0" algn="just">
              <a:buNone/>
            </a:pPr>
            <a:r>
              <a:rPr lang="en-US" sz="2000" dirty="0">
                <a:latin typeface="Arial" panose="020B0604020202020204" pitchFamily="34" charset="0"/>
                <a:cs typeface="Arial" panose="020B0604020202020204" pitchFamily="34" charset="0"/>
              </a:rPr>
              <a:t>Based on Performance and micro-controller it is divided into 3 types as follows </a:t>
            </a:r>
            <a:r>
              <a:rPr lang="en-US" sz="2000" dirty="0" smtClean="0">
                <a:latin typeface="Arial" panose="020B0604020202020204" pitchFamily="34" charset="0"/>
                <a:cs typeface="Arial" panose="020B0604020202020204" pitchFamily="34" charset="0"/>
              </a:rPr>
              <a:t>:</a:t>
            </a:r>
          </a:p>
          <a:p>
            <a:pPr marL="457200" indent="-457200" algn="just">
              <a:buAutoNum type="arabicParenR"/>
            </a:pPr>
            <a:r>
              <a:rPr lang="en-CA" sz="2000" b="1" u="sng" dirty="0" smtClean="0">
                <a:latin typeface="Arial" panose="020B0604020202020204" pitchFamily="34" charset="0"/>
                <a:cs typeface="Arial" panose="020B0604020202020204" pitchFamily="34" charset="0"/>
              </a:rPr>
              <a:t>Small-scale embedded system:</a:t>
            </a:r>
            <a:r>
              <a:rPr lang="en-CA" sz="2000" dirty="0" smtClean="0">
                <a:latin typeface="Arial" panose="020B0604020202020204" pitchFamily="34" charset="0"/>
                <a:cs typeface="Arial" panose="020B0604020202020204" pitchFamily="34" charset="0"/>
              </a:rPr>
              <a:t>  they </a:t>
            </a:r>
            <a:r>
              <a:rPr lang="en-US" sz="2000" dirty="0" smtClean="0">
                <a:latin typeface="Arial" panose="020B0604020202020204" pitchFamily="34" charset="0"/>
                <a:cs typeface="Arial" panose="020B0604020202020204" pitchFamily="34" charset="0"/>
              </a:rPr>
              <a:t>are </a:t>
            </a:r>
            <a:r>
              <a:rPr lang="en-US" sz="2000" dirty="0">
                <a:latin typeface="Arial" panose="020B0604020202020204" pitchFamily="34" charset="0"/>
                <a:cs typeface="Arial" panose="020B0604020202020204" pitchFamily="34" charset="0"/>
              </a:rPr>
              <a:t>designed using an 8-bit or 16-bit micro-controller. They can be powered by a battery. The processor uses very less/limited resources of memory and processing speed. Mainly these systems does not act as an independent system they act as any component of computer system but they did not compute and dedicated for a specific task</a:t>
            </a:r>
            <a:r>
              <a:rPr lang="en-US" sz="2000" dirty="0" smtClean="0">
                <a:latin typeface="Arial" panose="020B0604020202020204" pitchFamily="34" charset="0"/>
                <a:cs typeface="Arial" panose="020B0604020202020204" pitchFamily="34" charset="0"/>
              </a:rPr>
              <a:t>.</a:t>
            </a:r>
          </a:p>
          <a:p>
            <a:pPr marL="457200" indent="-457200" algn="just">
              <a:buAutoNum type="arabicParenR"/>
            </a:pPr>
            <a:endParaRPr lang="en-US" sz="2000" dirty="0">
              <a:latin typeface="Arial" panose="020B0604020202020204" pitchFamily="34" charset="0"/>
              <a:cs typeface="Arial" panose="020B0604020202020204" pitchFamily="34" charset="0"/>
            </a:endParaRPr>
          </a:p>
          <a:p>
            <a:pPr marL="457200" indent="-457200" algn="just">
              <a:buFont typeface="Arial"/>
              <a:buAutoNum type="arabicParenR"/>
            </a:pPr>
            <a:r>
              <a:rPr lang="en-CA" sz="2000" b="1" u="sng" dirty="0" smtClean="0">
                <a:latin typeface="Arial" panose="020B0604020202020204" pitchFamily="34" charset="0"/>
                <a:cs typeface="Arial" panose="020B0604020202020204" pitchFamily="34" charset="0"/>
              </a:rPr>
              <a:t>Medium-scale </a:t>
            </a:r>
            <a:r>
              <a:rPr lang="en-CA" sz="2000" b="1" u="sng" dirty="0">
                <a:latin typeface="Arial" panose="020B0604020202020204" pitchFamily="34" charset="0"/>
                <a:cs typeface="Arial" panose="020B0604020202020204" pitchFamily="34" charset="0"/>
              </a:rPr>
              <a:t>embedded system:</a:t>
            </a:r>
            <a:r>
              <a:rPr lang="en-CA" sz="2000" b="1" dirty="0">
                <a:latin typeface="Arial" panose="020B0604020202020204" pitchFamily="34" charset="0"/>
                <a:cs typeface="Arial" panose="020B0604020202020204" pitchFamily="34" charset="0"/>
              </a:rPr>
              <a:t> </a:t>
            </a:r>
            <a:r>
              <a:rPr lang="en-CA" sz="2000" dirty="0" smtClean="0">
                <a:latin typeface="Arial" panose="020B0604020202020204" pitchFamily="34" charset="0"/>
                <a:cs typeface="Arial" panose="020B0604020202020204" pitchFamily="34" charset="0"/>
              </a:rPr>
              <a:t>they</a:t>
            </a:r>
            <a:r>
              <a:rPr lang="en-CA" sz="2000" b="1" dirty="0" smtClean="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are </a:t>
            </a:r>
            <a:r>
              <a:rPr lang="en-US" sz="2000" dirty="0">
                <a:latin typeface="Arial" panose="020B0604020202020204" pitchFamily="34" charset="0"/>
                <a:cs typeface="Arial" panose="020B0604020202020204" pitchFamily="34" charset="0"/>
              </a:rPr>
              <a:t>designed using an 16-bit or 32-bit micro-controller. These medium Scale Embedded Systems are faster than that of small Scale Embedded Systems. Integration of hardware and software is complex in these systems. Java, C, C++ are the programming languages </a:t>
            </a:r>
            <a:r>
              <a:rPr lang="en-US" sz="2000" dirty="0" smtClean="0">
                <a:latin typeface="Arial" panose="020B0604020202020204" pitchFamily="34" charset="0"/>
                <a:cs typeface="Arial" panose="020B0604020202020204" pitchFamily="34" charset="0"/>
              </a:rPr>
              <a:t>used </a:t>
            </a:r>
            <a:r>
              <a:rPr lang="en-US" sz="2000" dirty="0">
                <a:latin typeface="Arial" panose="020B0604020202020204" pitchFamily="34" charset="0"/>
                <a:cs typeface="Arial" panose="020B0604020202020204" pitchFamily="34" charset="0"/>
              </a:rPr>
              <a:t>to develop medium scale embedded systems. Different type of software tools like compiler, debugger, simulator </a:t>
            </a:r>
            <a:r>
              <a:rPr lang="en-US" sz="2000" dirty="0" err="1">
                <a:latin typeface="Arial" panose="020B0604020202020204" pitchFamily="34" charset="0"/>
                <a:cs typeface="Arial" panose="020B0604020202020204" pitchFamily="34" charset="0"/>
              </a:rPr>
              <a:t>etc</a:t>
            </a:r>
            <a:r>
              <a:rPr lang="en-US" sz="2000" dirty="0">
                <a:latin typeface="Arial" panose="020B0604020202020204" pitchFamily="34" charset="0"/>
                <a:cs typeface="Arial" panose="020B0604020202020204" pitchFamily="34" charset="0"/>
              </a:rPr>
              <a:t> are used to develop these type of systems</a:t>
            </a:r>
            <a:r>
              <a:rPr lang="en-US" sz="2000" dirty="0" smtClean="0">
                <a:latin typeface="Arial" panose="020B0604020202020204" pitchFamily="34" charset="0"/>
                <a:cs typeface="Arial" panose="020B0604020202020204" pitchFamily="34" charset="0"/>
              </a:rPr>
              <a:t>.</a:t>
            </a:r>
          </a:p>
          <a:p>
            <a:pPr marL="457200" indent="-457200" algn="just">
              <a:buFont typeface="Arial"/>
              <a:buAutoNum type="arabicParenR"/>
            </a:pPr>
            <a:endParaRPr lang="en-CA" sz="2000" dirty="0" smtClean="0">
              <a:latin typeface="Arial" panose="020B0604020202020204" pitchFamily="34" charset="0"/>
              <a:cs typeface="Arial" panose="020B0604020202020204" pitchFamily="34" charset="0"/>
            </a:endParaRPr>
          </a:p>
          <a:p>
            <a:pPr marL="457200" indent="-457200" algn="just">
              <a:buFont typeface="Arial"/>
              <a:buAutoNum type="arabicParenR"/>
            </a:pPr>
            <a:r>
              <a:rPr lang="en-CA" sz="2000" b="1" u="sng" dirty="0" smtClean="0">
                <a:latin typeface="Arial" panose="020B0604020202020204" pitchFamily="34" charset="0"/>
                <a:cs typeface="Arial" panose="020B0604020202020204" pitchFamily="34" charset="0"/>
              </a:rPr>
              <a:t>Sophisticated embedded systems:</a:t>
            </a:r>
            <a:r>
              <a:rPr lang="en-CA" sz="2000" b="1" dirty="0" smtClean="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they </a:t>
            </a:r>
            <a:r>
              <a:rPr lang="en-US" sz="2000" dirty="0">
                <a:latin typeface="Arial" panose="020B0604020202020204" pitchFamily="34" charset="0"/>
                <a:cs typeface="Arial" panose="020B0604020202020204" pitchFamily="34" charset="0"/>
              </a:rPr>
              <a:t>are designed using multiple 32-bit or 64-bit micro-controller. These systems are developed to perform large scale complex functions. These systems have high hardware and software complexities. We use both hardware and software components to design final systems or hardware products.</a:t>
            </a:r>
            <a:endParaRPr lang="en-CA" sz="2000" dirty="0" smtClean="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5D99DD2A-B520-4620-9B43-64B657BA2D42}" type="slidenum">
              <a:rPr lang="en-US" noProof="0" smtClean="0"/>
              <a:t>17</a:t>
            </a:fld>
            <a:endParaRPr lang="en-US" noProof="0" dirty="0"/>
          </a:p>
        </p:txBody>
      </p:sp>
    </p:spTree>
    <p:extLst>
      <p:ext uri="{BB962C8B-B14F-4D97-AF65-F5344CB8AC3E}">
        <p14:creationId xmlns:p14="http://schemas.microsoft.com/office/powerpoint/2010/main" val="15130841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305F2-4D75-4D76-BA59-F00627AB838F}"/>
              </a:ext>
            </a:extLst>
          </p:cNvPr>
          <p:cNvSpPr>
            <a:spLocks noGrp="1"/>
          </p:cNvSpPr>
          <p:nvPr>
            <p:ph type="title"/>
          </p:nvPr>
        </p:nvSpPr>
        <p:spPr>
          <a:xfrm>
            <a:off x="208547" y="609600"/>
            <a:ext cx="11795422" cy="1260000"/>
          </a:xfrm>
        </p:spPr>
        <p:txBody>
          <a:bodyPr/>
          <a:lstStyle/>
          <a:p>
            <a:pPr algn="just"/>
            <a:r>
              <a:rPr lang="en-US" b="1" u="sng" dirty="0" smtClean="0"/>
              <a:t>New hardware Options emerged for embedded </a:t>
            </a:r>
            <a:r>
              <a:rPr lang="en-US" b="1" u="sng" smtClean="0"/>
              <a:t>systems areas </a:t>
            </a:r>
            <a:r>
              <a:rPr lang="en-US" b="1" u="sng" dirty="0" smtClean="0"/>
              <a:t>follows:</a:t>
            </a:r>
            <a:endParaRPr lang="en-US" b="1" u="sng" dirty="0"/>
          </a:p>
        </p:txBody>
      </p:sp>
      <p:sp>
        <p:nvSpPr>
          <p:cNvPr id="3" name="Content Placeholder 2">
            <a:extLst>
              <a:ext uri="{FF2B5EF4-FFF2-40B4-BE49-F238E27FC236}">
                <a16:creationId xmlns:a16="http://schemas.microsoft.com/office/drawing/2014/main" id="{88CB4E0E-ECE5-4628-8AFC-87C9EFB0840C}"/>
              </a:ext>
            </a:extLst>
          </p:cNvPr>
          <p:cNvSpPr>
            <a:spLocks noGrp="1"/>
          </p:cNvSpPr>
          <p:nvPr>
            <p:ph idx="1"/>
          </p:nvPr>
        </p:nvSpPr>
        <p:spPr>
          <a:xfrm>
            <a:off x="348343" y="1748589"/>
            <a:ext cx="11007634" cy="4515051"/>
          </a:xfrm>
        </p:spPr>
        <p:txBody>
          <a:bodyPr>
            <a:noAutofit/>
          </a:bodyPr>
          <a:lstStyle/>
          <a:p>
            <a:pPr marL="231775" indent="-231775" algn="just">
              <a:lnSpc>
                <a:spcPct val="110000"/>
              </a:lnSpc>
              <a:spcAft>
                <a:spcPts val="600"/>
              </a:spcAft>
            </a:pPr>
            <a:r>
              <a:rPr lang="en-US" sz="2000" dirty="0">
                <a:latin typeface="Arial" panose="020B0604020202020204" pitchFamily="34" charset="0"/>
                <a:ea typeface="+mn-lt"/>
                <a:cs typeface="Arial" panose="020B0604020202020204" pitchFamily="34" charset="0"/>
              </a:rPr>
              <a:t>At present, some of the popular microcontroller families in the </a:t>
            </a:r>
            <a:r>
              <a:rPr lang="en-US" sz="2000" dirty="0" smtClean="0">
                <a:latin typeface="Arial" panose="020B0604020202020204" pitchFamily="34" charset="0"/>
                <a:ea typeface="+mn-lt"/>
                <a:cs typeface="Arial" panose="020B0604020202020204" pitchFamily="34" charset="0"/>
              </a:rPr>
              <a:t>market </a:t>
            </a:r>
            <a:r>
              <a:rPr lang="en-US" sz="2000" dirty="0">
                <a:latin typeface="Arial" panose="020B0604020202020204" pitchFamily="34" charset="0"/>
                <a:ea typeface="+mn-lt"/>
                <a:cs typeface="Arial" panose="020B0604020202020204" pitchFamily="34" charset="0"/>
              </a:rPr>
              <a:t>are:</a:t>
            </a:r>
          </a:p>
          <a:p>
            <a:pPr lvl="1" algn="just">
              <a:lnSpc>
                <a:spcPct val="110000"/>
              </a:lnSpc>
              <a:spcAft>
                <a:spcPts val="600"/>
              </a:spcAft>
            </a:pPr>
            <a:r>
              <a:rPr lang="en-US" sz="2000" dirty="0" err="1">
                <a:latin typeface="Arial" panose="020B0604020202020204" pitchFamily="34" charset="0"/>
                <a:ea typeface="+mn-lt"/>
                <a:cs typeface="Arial" panose="020B0604020202020204" pitchFamily="34" charset="0"/>
              </a:rPr>
              <a:t>ATMega</a:t>
            </a:r>
            <a:r>
              <a:rPr lang="en-US" sz="2000" dirty="0">
                <a:latin typeface="Arial" panose="020B0604020202020204" pitchFamily="34" charset="0"/>
                <a:ea typeface="+mn-lt"/>
                <a:cs typeface="Arial" panose="020B0604020202020204" pitchFamily="34" charset="0"/>
              </a:rPr>
              <a:t> family: ATMega328P, ATMega32</a:t>
            </a:r>
          </a:p>
          <a:p>
            <a:pPr lvl="1" algn="just">
              <a:lnSpc>
                <a:spcPct val="110000"/>
              </a:lnSpc>
              <a:spcAft>
                <a:spcPts val="600"/>
              </a:spcAft>
            </a:pPr>
            <a:r>
              <a:rPr lang="en-US" sz="2000" dirty="0">
                <a:latin typeface="Arial" panose="020B0604020202020204" pitchFamily="34" charset="0"/>
                <a:cs typeface="Arial" panose="020B0604020202020204" pitchFamily="34" charset="0"/>
              </a:rPr>
              <a:t>Pic-chips: Pic24, Pic33 </a:t>
            </a:r>
            <a:r>
              <a:rPr lang="en-US" sz="2000" dirty="0" err="1">
                <a:latin typeface="Arial" panose="020B0604020202020204" pitchFamily="34" charset="0"/>
                <a:cs typeface="Arial" panose="020B0604020202020204" pitchFamily="34" charset="0"/>
              </a:rPr>
              <a:t>etc</a:t>
            </a:r>
            <a:endParaRPr lang="en-US" sz="2000" dirty="0">
              <a:latin typeface="Arial" panose="020B0604020202020204" pitchFamily="34" charset="0"/>
              <a:cs typeface="Arial" panose="020B0604020202020204" pitchFamily="34" charset="0"/>
            </a:endParaRPr>
          </a:p>
          <a:p>
            <a:pPr lvl="1" algn="just">
              <a:lnSpc>
                <a:spcPct val="110000"/>
              </a:lnSpc>
              <a:spcAft>
                <a:spcPts val="600"/>
              </a:spcAft>
            </a:pPr>
            <a:r>
              <a:rPr lang="en-US" sz="2000" dirty="0">
                <a:latin typeface="Arial" panose="020B0604020202020204" pitchFamily="34" charset="0"/>
                <a:cs typeface="Arial" panose="020B0604020202020204" pitchFamily="34" charset="0"/>
              </a:rPr>
              <a:t>ARM processors: Raspberry Pi, TM4C </a:t>
            </a:r>
            <a:r>
              <a:rPr lang="en-US" sz="2000" dirty="0" smtClean="0">
                <a:latin typeface="Arial" panose="020B0604020202020204" pitchFamily="34" charset="0"/>
                <a:cs typeface="Arial" panose="020B0604020202020204" pitchFamily="34" charset="0"/>
              </a:rPr>
              <a:t>chips, STM32 F401</a:t>
            </a:r>
            <a:endParaRPr lang="en-US" sz="2000" dirty="0">
              <a:latin typeface="Arial" panose="020B0604020202020204" pitchFamily="34" charset="0"/>
              <a:cs typeface="Arial" panose="020B0604020202020204" pitchFamily="34" charset="0"/>
            </a:endParaRPr>
          </a:p>
          <a:p>
            <a:pPr lvl="1" algn="just">
              <a:lnSpc>
                <a:spcPct val="110000"/>
              </a:lnSpc>
              <a:spcAft>
                <a:spcPts val="600"/>
              </a:spcAft>
            </a:pPr>
            <a:endParaRPr lang="en-US" sz="2000" dirty="0">
              <a:latin typeface="Arial" panose="020B0604020202020204" pitchFamily="34" charset="0"/>
              <a:cs typeface="Arial" panose="020B0604020202020204" pitchFamily="34" charset="0"/>
            </a:endParaRPr>
          </a:p>
          <a:p>
            <a:pPr indent="-231775">
              <a:lnSpc>
                <a:spcPct val="110000"/>
              </a:lnSpc>
              <a:spcAft>
                <a:spcPts val="600"/>
              </a:spcAft>
            </a:pPr>
            <a:r>
              <a:rPr lang="en-US" sz="2000" dirty="0">
                <a:latin typeface="Arial" panose="020B0604020202020204" pitchFamily="34" charset="0"/>
                <a:cs typeface="Arial" panose="020B0604020202020204" pitchFamily="34" charset="0"/>
              </a:rPr>
              <a:t>In Bangladesh, </a:t>
            </a:r>
            <a:r>
              <a:rPr lang="en-US" sz="2000" dirty="0" err="1">
                <a:latin typeface="Arial" panose="020B0604020202020204" pitchFamily="34" charset="0"/>
                <a:cs typeface="Arial" panose="020B0604020202020204" pitchFamily="34" charset="0"/>
              </a:rPr>
              <a:t>ATMega</a:t>
            </a:r>
            <a:r>
              <a:rPr lang="en-US" sz="2000" dirty="0">
                <a:latin typeface="Arial" panose="020B0604020202020204" pitchFamily="34" charset="0"/>
                <a:cs typeface="Arial" panose="020B0604020202020204" pitchFamily="34" charset="0"/>
              </a:rPr>
              <a:t> based Arduino boards have gained wide popularity due to easy availability and low price</a:t>
            </a:r>
          </a:p>
          <a:p>
            <a:pPr indent="-231775">
              <a:lnSpc>
                <a:spcPct val="110000"/>
              </a:lnSpc>
              <a:spcAft>
                <a:spcPts val="600"/>
              </a:spcAft>
            </a:pPr>
            <a:endParaRPr lang="en-US" sz="2000" dirty="0">
              <a:latin typeface="Arial" panose="020B0604020202020204" pitchFamily="34" charset="0"/>
              <a:cs typeface="Arial" panose="020B0604020202020204" pitchFamily="34" charset="0"/>
            </a:endParaRPr>
          </a:p>
          <a:p>
            <a:pPr indent="-231775">
              <a:lnSpc>
                <a:spcPct val="110000"/>
              </a:lnSpc>
              <a:spcAft>
                <a:spcPts val="600"/>
              </a:spcAft>
            </a:pPr>
            <a:r>
              <a:rPr lang="en-US" sz="2000" dirty="0">
                <a:latin typeface="Arial" panose="020B0604020202020204" pitchFamily="34" charset="0"/>
                <a:cs typeface="Arial" panose="020B0604020202020204" pitchFamily="34" charset="0"/>
              </a:rPr>
              <a:t>We are going to mostly focus on the ATMega328P chip during </a:t>
            </a:r>
            <a:r>
              <a:rPr lang="en-US" sz="2000" dirty="0" smtClean="0">
                <a:latin typeface="Arial" panose="020B0604020202020204" pitchFamily="34" charset="0"/>
                <a:cs typeface="Arial" panose="020B0604020202020204" pitchFamily="34" charset="0"/>
              </a:rPr>
              <a:t>midterm and then on the Arm processors in final term.</a:t>
            </a:r>
            <a:endParaRPr lang="en-US" sz="2000" dirty="0">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12"/>
          </p:nvPr>
        </p:nvSpPr>
        <p:spPr/>
        <p:txBody>
          <a:bodyPr/>
          <a:lstStyle/>
          <a:p>
            <a:fld id="{5D99DD2A-B520-4620-9B43-64B657BA2D42}" type="slidenum">
              <a:rPr lang="en-US" noProof="0" smtClean="0"/>
              <a:t>18</a:t>
            </a:fld>
            <a:endParaRPr lang="en-US" noProof="0" dirty="0"/>
          </a:p>
        </p:txBody>
      </p:sp>
    </p:spTree>
    <p:extLst>
      <p:ext uri="{BB962C8B-B14F-4D97-AF65-F5344CB8AC3E}">
        <p14:creationId xmlns:p14="http://schemas.microsoft.com/office/powerpoint/2010/main" val="10841267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305F2-4D75-4D76-BA59-F00627AB838F}"/>
              </a:ext>
            </a:extLst>
          </p:cNvPr>
          <p:cNvSpPr>
            <a:spLocks noGrp="1"/>
          </p:cNvSpPr>
          <p:nvPr>
            <p:ph type="title"/>
          </p:nvPr>
        </p:nvSpPr>
        <p:spPr>
          <a:xfrm>
            <a:off x="208547" y="609600"/>
            <a:ext cx="11795422" cy="1260000"/>
          </a:xfrm>
        </p:spPr>
        <p:txBody>
          <a:bodyPr/>
          <a:lstStyle/>
          <a:p>
            <a:pPr algn="just"/>
            <a:r>
              <a:rPr lang="en-US" b="1" u="sng" dirty="0" smtClean="0"/>
              <a:t>Real-life Examples of embedded systems:</a:t>
            </a:r>
            <a:endParaRPr lang="en-US" b="1" u="sng" dirty="0"/>
          </a:p>
        </p:txBody>
      </p:sp>
      <p:sp>
        <p:nvSpPr>
          <p:cNvPr id="3" name="Content Placeholder 2">
            <a:extLst>
              <a:ext uri="{FF2B5EF4-FFF2-40B4-BE49-F238E27FC236}">
                <a16:creationId xmlns:a16="http://schemas.microsoft.com/office/drawing/2014/main" id="{88CB4E0E-ECE5-4628-8AFC-87C9EFB0840C}"/>
              </a:ext>
            </a:extLst>
          </p:cNvPr>
          <p:cNvSpPr>
            <a:spLocks noGrp="1"/>
          </p:cNvSpPr>
          <p:nvPr>
            <p:ph idx="1"/>
          </p:nvPr>
        </p:nvSpPr>
        <p:spPr>
          <a:xfrm>
            <a:off x="350520" y="1644073"/>
            <a:ext cx="11308080" cy="1373447"/>
          </a:xfrm>
        </p:spPr>
        <p:txBody>
          <a:bodyPr>
            <a:noAutofit/>
          </a:bodyPr>
          <a:lstStyle/>
          <a:p>
            <a:pPr marL="0" indent="0" algn="just">
              <a:buNone/>
            </a:pPr>
            <a:r>
              <a:rPr lang="en-CA" sz="2000" dirty="0">
                <a:latin typeface="Arial" panose="020B0604020202020204" pitchFamily="34" charset="0"/>
                <a:cs typeface="Arial" panose="020B0604020202020204" pitchFamily="34" charset="0"/>
              </a:rPr>
              <a:t>Exceptionally versatile and adaptable, embedded systems can be found in all smart devices today. It is difficult to find a single portion of modern life that doesn’t involve this technology. Here are some of the real-life examples of embedded system applications. </a:t>
            </a:r>
            <a:endParaRPr lang="en-CA" sz="2000" dirty="0" smtClean="0">
              <a:latin typeface="Arial" panose="020B0604020202020204" pitchFamily="34" charset="0"/>
              <a:cs typeface="Arial" panose="020B0604020202020204" pitchFamily="34" charset="0"/>
            </a:endParaRPr>
          </a:p>
          <a:p>
            <a:pPr marL="0" indent="0" algn="just">
              <a:buNone/>
            </a:pPr>
            <a:endParaRPr lang="en-CA" dirty="0" smtClean="0"/>
          </a:p>
        </p:txBody>
      </p:sp>
      <p:pic>
        <p:nvPicPr>
          <p:cNvPr id="1028" name="Picture 4" descr="Connected home heating syste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548" y="3793657"/>
            <a:ext cx="3540492" cy="1991527"/>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208547" y="6089976"/>
            <a:ext cx="11795422" cy="646331"/>
          </a:xfrm>
          <a:prstGeom prst="rect">
            <a:avLst/>
          </a:prstGeom>
        </p:spPr>
        <p:txBody>
          <a:bodyPr wrap="square">
            <a:spAutoFit/>
          </a:bodyPr>
          <a:lstStyle/>
          <a:p>
            <a:r>
              <a:rPr lang="en-CA" dirty="0">
                <a:latin typeface="Arial" panose="020B0604020202020204" pitchFamily="34" charset="0"/>
                <a:cs typeface="Arial" panose="020B0604020202020204" pitchFamily="34" charset="0"/>
              </a:rPr>
              <a:t>Central heating </a:t>
            </a:r>
            <a:r>
              <a:rPr lang="en-CA" dirty="0" smtClean="0">
                <a:latin typeface="Arial" panose="020B0604020202020204" pitchFamily="34" charset="0"/>
                <a:cs typeface="Arial" panose="020B0604020202020204" pitchFamily="34" charset="0"/>
              </a:rPr>
              <a:t>systems                                    GPS </a:t>
            </a:r>
            <a:r>
              <a:rPr lang="en-CA" dirty="0">
                <a:latin typeface="Arial" panose="020B0604020202020204" pitchFamily="34" charset="0"/>
                <a:cs typeface="Arial" panose="020B0604020202020204" pitchFamily="34" charset="0"/>
              </a:rPr>
              <a:t>systems </a:t>
            </a:r>
            <a:r>
              <a:rPr lang="en-CA" dirty="0" smtClean="0">
                <a:latin typeface="Arial" panose="020B0604020202020204" pitchFamily="34" charset="0"/>
                <a:cs typeface="Arial" panose="020B0604020202020204" pitchFamily="34" charset="0"/>
              </a:rPr>
              <a:t>                                              Fitness </a:t>
            </a:r>
            <a:r>
              <a:rPr lang="en-CA" dirty="0">
                <a:latin typeface="Arial" panose="020B0604020202020204" pitchFamily="34" charset="0"/>
                <a:cs typeface="Arial" panose="020B0604020202020204" pitchFamily="34" charset="0"/>
              </a:rPr>
              <a:t>trackers</a:t>
            </a:r>
          </a:p>
          <a:p>
            <a:endParaRPr lang="en-CA" dirty="0"/>
          </a:p>
        </p:txBody>
      </p:sp>
      <p:pic>
        <p:nvPicPr>
          <p:cNvPr id="6" name="Picture 5"/>
          <p:cNvPicPr>
            <a:picLocks noChangeAspect="1"/>
          </p:cNvPicPr>
          <p:nvPr/>
        </p:nvPicPr>
        <p:blipFill>
          <a:blip r:embed="rId3"/>
          <a:stretch>
            <a:fillRect/>
          </a:stretch>
        </p:blipFill>
        <p:spPr>
          <a:xfrm>
            <a:off x="4263813" y="3743024"/>
            <a:ext cx="3630507" cy="2042160"/>
          </a:xfrm>
          <a:prstGeom prst="rect">
            <a:avLst/>
          </a:prstGeom>
        </p:spPr>
      </p:pic>
      <p:pic>
        <p:nvPicPr>
          <p:cNvPr id="7" name="Picture 6"/>
          <p:cNvPicPr>
            <a:picLocks noChangeAspect="1"/>
          </p:cNvPicPr>
          <p:nvPr/>
        </p:nvPicPr>
        <p:blipFill>
          <a:blip r:embed="rId4"/>
          <a:stretch>
            <a:fillRect/>
          </a:stretch>
        </p:blipFill>
        <p:spPr>
          <a:xfrm>
            <a:off x="8409093" y="3793657"/>
            <a:ext cx="3545943" cy="1994593"/>
          </a:xfrm>
          <a:prstGeom prst="rect">
            <a:avLst/>
          </a:prstGeom>
        </p:spPr>
      </p:pic>
      <p:sp>
        <p:nvSpPr>
          <p:cNvPr id="4" name="Slide Number Placeholder 3"/>
          <p:cNvSpPr>
            <a:spLocks noGrp="1"/>
          </p:cNvSpPr>
          <p:nvPr>
            <p:ph type="sldNum" sz="quarter" idx="12"/>
          </p:nvPr>
        </p:nvSpPr>
        <p:spPr/>
        <p:txBody>
          <a:bodyPr/>
          <a:lstStyle/>
          <a:p>
            <a:fld id="{5D99DD2A-B520-4620-9B43-64B657BA2D42}" type="slidenum">
              <a:rPr lang="en-US" noProof="0" smtClean="0"/>
              <a:t>19</a:t>
            </a:fld>
            <a:endParaRPr lang="en-US" noProof="0" dirty="0"/>
          </a:p>
        </p:txBody>
      </p:sp>
    </p:spTree>
    <p:extLst>
      <p:ext uri="{BB962C8B-B14F-4D97-AF65-F5344CB8AC3E}">
        <p14:creationId xmlns:p14="http://schemas.microsoft.com/office/powerpoint/2010/main" val="546944444"/>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D99DD2A-B520-4620-9B43-64B657BA2D42}" type="slidenum">
              <a:rPr lang="en-US" noProof="0" smtClean="0"/>
              <a:t>2</a:t>
            </a:fld>
            <a:endParaRPr lang="en-US" noProof="0" dirty="0"/>
          </a:p>
        </p:txBody>
      </p:sp>
      <p:graphicFrame>
        <p:nvGraphicFramePr>
          <p:cNvPr id="9" name="Table 8"/>
          <p:cNvGraphicFramePr>
            <a:graphicFrameLocks noGrp="1"/>
          </p:cNvGraphicFramePr>
          <p:nvPr>
            <p:extLst>
              <p:ext uri="{D42A27DB-BD31-4B8C-83A1-F6EECF244321}">
                <p14:modId xmlns:p14="http://schemas.microsoft.com/office/powerpoint/2010/main" val="662208665"/>
              </p:ext>
            </p:extLst>
          </p:nvPr>
        </p:nvGraphicFramePr>
        <p:xfrm>
          <a:off x="3464968" y="78530"/>
          <a:ext cx="3789587" cy="6535413"/>
        </p:xfrm>
        <a:graphic>
          <a:graphicData uri="http://schemas.openxmlformats.org/drawingml/2006/table">
            <a:tbl>
              <a:tblPr firstRow="1" firstCol="1" bandRow="1">
                <a:tableStyleId>{F5AB1C69-6EDB-4FF4-983F-18BD219EF322}</a:tableStyleId>
              </a:tblPr>
              <a:tblGrid>
                <a:gridCol w="2425008">
                  <a:extLst>
                    <a:ext uri="{9D8B030D-6E8A-4147-A177-3AD203B41FA5}">
                      <a16:colId xmlns:a16="http://schemas.microsoft.com/office/drawing/2014/main" val="1099204825"/>
                    </a:ext>
                  </a:extLst>
                </a:gridCol>
                <a:gridCol w="1364579">
                  <a:extLst>
                    <a:ext uri="{9D8B030D-6E8A-4147-A177-3AD203B41FA5}">
                      <a16:colId xmlns:a16="http://schemas.microsoft.com/office/drawing/2014/main" val="2465788106"/>
                    </a:ext>
                  </a:extLst>
                </a:gridCol>
              </a:tblGrid>
              <a:tr h="965943">
                <a:tc gridSpan="2">
                  <a:txBody>
                    <a:bodyPr/>
                    <a:lstStyle/>
                    <a:p>
                      <a:pPr algn="just">
                        <a:lnSpc>
                          <a:spcPct val="150000"/>
                        </a:lnSpc>
                        <a:spcAft>
                          <a:spcPts val="0"/>
                        </a:spcAft>
                      </a:pPr>
                      <a:r>
                        <a:rPr lang="en-CA" sz="2000" dirty="0" smtClean="0">
                          <a:solidFill>
                            <a:srgbClr val="FF0000"/>
                          </a:solidFill>
                          <a:effectLst/>
                        </a:rPr>
                        <a:t>Marking system For  Lab Classes (Midterm)</a:t>
                      </a:r>
                      <a:endParaRPr lang="en-CA" sz="2000" dirty="0">
                        <a:solidFill>
                          <a:srgbClr val="FF0000"/>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hMerge="1">
                  <a:txBody>
                    <a:bodyPr/>
                    <a:lstStyle/>
                    <a:p>
                      <a:endParaRPr lang="en-CA"/>
                    </a:p>
                  </a:txBody>
                  <a:tcPr/>
                </a:tc>
                <a:extLst>
                  <a:ext uri="{0D108BD9-81ED-4DB2-BD59-A6C34878D82A}">
                    <a16:rowId xmlns:a16="http://schemas.microsoft.com/office/drawing/2014/main" val="1431971475"/>
                  </a:ext>
                </a:extLst>
              </a:tr>
              <a:tr h="353631">
                <a:tc>
                  <a:txBody>
                    <a:bodyPr/>
                    <a:lstStyle/>
                    <a:p>
                      <a:pPr algn="just">
                        <a:lnSpc>
                          <a:spcPct val="150000"/>
                        </a:lnSpc>
                        <a:spcAft>
                          <a:spcPts val="0"/>
                        </a:spcAft>
                      </a:pPr>
                      <a:r>
                        <a:rPr lang="en-CA" sz="2000" b="0">
                          <a:solidFill>
                            <a:schemeClr val="bg1"/>
                          </a:solidFill>
                          <a:effectLst/>
                          <a:latin typeface="+mn-lt"/>
                          <a:cs typeface="Calibri" panose="020F0502020204030204" pitchFamily="34" charset="0"/>
                        </a:rPr>
                        <a:t>Attendance</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a:solidFill>
                            <a:schemeClr val="bg1"/>
                          </a:solidFill>
                          <a:effectLst/>
                          <a:latin typeface="+mn-lt"/>
                          <a:cs typeface="Calibri" panose="020F0502020204030204" pitchFamily="34" charset="0"/>
                        </a:rPr>
                        <a:t>10%</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1791386926"/>
                  </a:ext>
                </a:extLst>
              </a:tr>
              <a:tr h="353631">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Lab report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a:solidFill>
                            <a:schemeClr val="bg1"/>
                          </a:solidFill>
                          <a:effectLst/>
                          <a:latin typeface="+mn-lt"/>
                          <a:cs typeface="Calibri" panose="020F0502020204030204" pitchFamily="34" charset="0"/>
                        </a:rPr>
                        <a:t>30%</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3281743581"/>
                  </a:ext>
                </a:extLst>
              </a:tr>
              <a:tr h="353631">
                <a:tc>
                  <a:txBody>
                    <a:bodyPr/>
                    <a:lstStyle/>
                    <a:p>
                      <a:pPr algn="just">
                        <a:lnSpc>
                          <a:spcPct val="150000"/>
                        </a:lnSpc>
                        <a:spcAft>
                          <a:spcPts val="0"/>
                        </a:spcAft>
                      </a:pPr>
                      <a:r>
                        <a:rPr lang="en-CA" sz="2000" b="0" dirty="0" smtClean="0">
                          <a:solidFill>
                            <a:schemeClr val="bg1"/>
                          </a:solidFill>
                          <a:effectLst/>
                          <a:latin typeface="+mn-lt"/>
                          <a:ea typeface="Times New Roman" panose="02020603050405020304" pitchFamily="18" charset="0"/>
                          <a:cs typeface="Calibri" panose="020F0502020204030204" pitchFamily="34" charset="0"/>
                        </a:rPr>
                        <a:t>OEL performance</a:t>
                      </a:r>
                      <a:r>
                        <a:rPr lang="en-CA" sz="2000" b="0" baseline="0" dirty="0" smtClean="0">
                          <a:solidFill>
                            <a:schemeClr val="bg1"/>
                          </a:solidFill>
                          <a:effectLst/>
                          <a:latin typeface="+mn-lt"/>
                          <a:ea typeface="Times New Roman" panose="02020603050405020304" pitchFamily="18" charset="0"/>
                          <a:cs typeface="Calibri" panose="020F0502020204030204" pitchFamily="34" charset="0"/>
                        </a:rPr>
                        <a:t> + OEL report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smtClean="0">
                          <a:solidFill>
                            <a:schemeClr val="bg1"/>
                          </a:solidFill>
                          <a:effectLst/>
                          <a:latin typeface="+mn-lt"/>
                          <a:ea typeface="Times New Roman" panose="02020603050405020304" pitchFamily="18" charset="0"/>
                          <a:cs typeface="Calibri" panose="020F0502020204030204" pitchFamily="34" charset="0"/>
                        </a:rPr>
                        <a:t>20%</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1087301630"/>
                  </a:ext>
                </a:extLst>
              </a:tr>
              <a:tr h="540270">
                <a:tc>
                  <a:txBody>
                    <a:bodyPr/>
                    <a:lstStyle/>
                    <a:p>
                      <a:pPr algn="just">
                        <a:lnSpc>
                          <a:spcPct val="150000"/>
                        </a:lnSpc>
                        <a:spcAft>
                          <a:spcPts val="0"/>
                        </a:spcAft>
                      </a:pPr>
                      <a:r>
                        <a:rPr lang="en-CA" sz="2000" b="0">
                          <a:solidFill>
                            <a:schemeClr val="bg1"/>
                          </a:solidFill>
                          <a:effectLst/>
                          <a:latin typeface="+mn-lt"/>
                          <a:cs typeface="Calibri" panose="020F0502020204030204" pitchFamily="34" charset="0"/>
                        </a:rPr>
                        <a:t>Lab quiz</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20%</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931352613"/>
                  </a:ext>
                </a:extLst>
              </a:tr>
              <a:tr h="2475419">
                <a:tc>
                  <a:txBody>
                    <a:bodyPr/>
                    <a:lstStyle/>
                    <a:p>
                      <a:pPr algn="just">
                        <a:lnSpc>
                          <a:spcPct val="100000"/>
                        </a:lnSpc>
                        <a:spcAft>
                          <a:spcPts val="0"/>
                        </a:spcAft>
                      </a:pPr>
                      <a:r>
                        <a:rPr lang="en-CA" sz="2000" dirty="0">
                          <a:solidFill>
                            <a:schemeClr val="bg1"/>
                          </a:solidFill>
                          <a:effectLst/>
                        </a:rPr>
                        <a:t>Proposal form of a project + Survey to develop a process </a:t>
                      </a:r>
                      <a:r>
                        <a:rPr lang="en-CA" sz="2000" dirty="0" smtClean="0">
                          <a:solidFill>
                            <a:schemeClr val="bg1"/>
                          </a:solidFill>
                          <a:effectLst/>
                        </a:rPr>
                        <a:t>for</a:t>
                      </a:r>
                      <a:r>
                        <a:rPr lang="en-CA" sz="2000" baseline="0" dirty="0" smtClean="0">
                          <a:solidFill>
                            <a:schemeClr val="bg1"/>
                          </a:solidFill>
                          <a:effectLst/>
                        </a:rPr>
                        <a:t> </a:t>
                      </a:r>
                      <a:r>
                        <a:rPr lang="en-CA" sz="2000" dirty="0" smtClean="0">
                          <a:solidFill>
                            <a:schemeClr val="bg1"/>
                          </a:solidFill>
                          <a:effectLst/>
                        </a:rPr>
                        <a:t>complex </a:t>
                      </a:r>
                      <a:r>
                        <a:rPr lang="en-CA" sz="2000" dirty="0">
                          <a:solidFill>
                            <a:schemeClr val="bg1"/>
                          </a:solidFill>
                          <a:effectLst/>
                        </a:rPr>
                        <a:t>engineering problems considering cultural and societal</a:t>
                      </a:r>
                    </a:p>
                    <a:p>
                      <a:pPr algn="just">
                        <a:lnSpc>
                          <a:spcPct val="100000"/>
                        </a:lnSpc>
                        <a:spcAft>
                          <a:spcPts val="0"/>
                        </a:spcAft>
                      </a:pPr>
                      <a:r>
                        <a:rPr lang="en-CA" sz="2000" dirty="0">
                          <a:solidFill>
                            <a:schemeClr val="bg1"/>
                          </a:solidFill>
                          <a:effectLst/>
                        </a:rPr>
                        <a:t>factors</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15+5=20%</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126254975"/>
                  </a:ext>
                </a:extLst>
              </a:tr>
              <a:tr h="353631">
                <a:tc>
                  <a:txBody>
                    <a:bodyPr/>
                    <a:lstStyle/>
                    <a:p>
                      <a:pPr algn="just">
                        <a:lnSpc>
                          <a:spcPct val="150000"/>
                        </a:lnSpc>
                        <a:spcAft>
                          <a:spcPts val="0"/>
                        </a:spcAft>
                      </a:pPr>
                      <a:r>
                        <a:rPr lang="en-CA" sz="2000" dirty="0">
                          <a:solidFill>
                            <a:schemeClr val="bg1"/>
                          </a:solidFill>
                          <a:effectLst/>
                        </a:rPr>
                        <a:t>Total</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100%</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1867105340"/>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373668544"/>
              </p:ext>
            </p:extLst>
          </p:nvPr>
        </p:nvGraphicFramePr>
        <p:xfrm>
          <a:off x="7492182" y="78530"/>
          <a:ext cx="4448200" cy="6776390"/>
        </p:xfrm>
        <a:graphic>
          <a:graphicData uri="http://schemas.openxmlformats.org/drawingml/2006/table">
            <a:tbl>
              <a:tblPr firstRow="1" firstCol="1" bandRow="1">
                <a:tableStyleId>{F5AB1C69-6EDB-4FF4-983F-18BD219EF322}</a:tableStyleId>
              </a:tblPr>
              <a:tblGrid>
                <a:gridCol w="3530059">
                  <a:extLst>
                    <a:ext uri="{9D8B030D-6E8A-4147-A177-3AD203B41FA5}">
                      <a16:colId xmlns:a16="http://schemas.microsoft.com/office/drawing/2014/main" val="948218233"/>
                    </a:ext>
                  </a:extLst>
                </a:gridCol>
                <a:gridCol w="918141">
                  <a:extLst>
                    <a:ext uri="{9D8B030D-6E8A-4147-A177-3AD203B41FA5}">
                      <a16:colId xmlns:a16="http://schemas.microsoft.com/office/drawing/2014/main" val="2342305580"/>
                    </a:ext>
                  </a:extLst>
                </a:gridCol>
              </a:tblGrid>
              <a:tr h="832790">
                <a:tc gridSpan="2">
                  <a:txBody>
                    <a:bodyPr/>
                    <a:lstStyle/>
                    <a:p>
                      <a:pPr algn="just">
                        <a:lnSpc>
                          <a:spcPct val="150000"/>
                        </a:lnSpc>
                        <a:spcAft>
                          <a:spcPts val="0"/>
                        </a:spcAft>
                      </a:pPr>
                      <a:r>
                        <a:rPr lang="en-CA" sz="2000" dirty="0" smtClean="0">
                          <a:solidFill>
                            <a:srgbClr val="FF0000"/>
                          </a:solidFill>
                          <a:effectLst/>
                        </a:rPr>
                        <a:t>Marking </a:t>
                      </a:r>
                      <a:r>
                        <a:rPr lang="en-CA" sz="2000" dirty="0">
                          <a:solidFill>
                            <a:srgbClr val="FF0000"/>
                          </a:solidFill>
                          <a:effectLst/>
                        </a:rPr>
                        <a:t>system For  </a:t>
                      </a:r>
                      <a:r>
                        <a:rPr lang="en-CA" sz="2000" dirty="0" smtClean="0">
                          <a:solidFill>
                            <a:srgbClr val="FF0000"/>
                          </a:solidFill>
                          <a:effectLst/>
                        </a:rPr>
                        <a:t>Lab</a:t>
                      </a:r>
                      <a:r>
                        <a:rPr lang="en-CA" sz="2000" baseline="0" dirty="0" smtClean="0">
                          <a:solidFill>
                            <a:srgbClr val="FF0000"/>
                          </a:solidFill>
                          <a:effectLst/>
                        </a:rPr>
                        <a:t> </a:t>
                      </a:r>
                      <a:r>
                        <a:rPr lang="en-CA" sz="2000" dirty="0" smtClean="0">
                          <a:solidFill>
                            <a:srgbClr val="FF0000"/>
                          </a:solidFill>
                          <a:effectLst/>
                        </a:rPr>
                        <a:t>Classes </a:t>
                      </a:r>
                      <a:r>
                        <a:rPr lang="en-CA" sz="2000" dirty="0">
                          <a:solidFill>
                            <a:srgbClr val="FF0000"/>
                          </a:solidFill>
                          <a:effectLst/>
                        </a:rPr>
                        <a:t>(Final term)</a:t>
                      </a:r>
                      <a:endParaRPr lang="en-CA" sz="2000" dirty="0">
                        <a:solidFill>
                          <a:srgbClr val="FF0000"/>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hMerge="1">
                  <a:txBody>
                    <a:bodyPr/>
                    <a:lstStyle/>
                    <a:p>
                      <a:endParaRPr lang="en-CA"/>
                    </a:p>
                  </a:txBody>
                  <a:tcPr/>
                </a:tc>
                <a:extLst>
                  <a:ext uri="{0D108BD9-81ED-4DB2-BD59-A6C34878D82A}">
                    <a16:rowId xmlns:a16="http://schemas.microsoft.com/office/drawing/2014/main" val="2041880821"/>
                  </a:ext>
                </a:extLst>
              </a:tr>
              <a:tr h="453782">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Attendance</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a:solidFill>
                            <a:schemeClr val="bg1"/>
                          </a:solidFill>
                          <a:effectLst/>
                          <a:latin typeface="+mn-lt"/>
                          <a:cs typeface="Calibri" panose="020F0502020204030204" pitchFamily="34" charset="0"/>
                        </a:rPr>
                        <a:t>10%</a:t>
                      </a:r>
                      <a:endParaRPr lang="en-CA" sz="2000" b="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2895288886"/>
                  </a:ext>
                </a:extLst>
              </a:tr>
              <a:tr h="453782">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Lab report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2</a:t>
                      </a:r>
                      <a:r>
                        <a:rPr lang="en-CA" sz="2000" b="0" dirty="0" smtClean="0">
                          <a:solidFill>
                            <a:schemeClr val="bg1"/>
                          </a:solidFill>
                          <a:effectLst/>
                          <a:latin typeface="+mn-lt"/>
                          <a:cs typeface="Calibri" panose="020F0502020204030204" pitchFamily="34" charset="0"/>
                        </a:rPr>
                        <a:t>0</a:t>
                      </a:r>
                      <a:r>
                        <a:rPr lang="en-CA" sz="2000" b="0" dirty="0">
                          <a:solidFill>
                            <a:schemeClr val="bg1"/>
                          </a:solidFill>
                          <a:effectLst/>
                          <a:latin typeface="+mn-lt"/>
                          <a:cs typeface="Calibri" panose="020F0502020204030204" pitchFamily="34" charset="0"/>
                        </a:rPr>
                        <a: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4065455423"/>
                  </a:ext>
                </a:extLst>
              </a:tr>
              <a:tr h="832790">
                <a:tc>
                  <a:txBody>
                    <a:bodyPr/>
                    <a:lstStyle/>
                    <a:p>
                      <a:pPr algn="just">
                        <a:lnSpc>
                          <a:spcPct val="150000"/>
                        </a:lnSpc>
                        <a:spcAft>
                          <a:spcPts val="0"/>
                        </a:spcAft>
                      </a:pPr>
                      <a:r>
                        <a:rPr lang="en-CA" sz="2000" b="0" dirty="0" smtClean="0">
                          <a:solidFill>
                            <a:schemeClr val="bg1"/>
                          </a:solidFill>
                          <a:effectLst/>
                          <a:latin typeface="+mn-lt"/>
                          <a:ea typeface="+mn-ea"/>
                          <a:cs typeface="Calibri" panose="020F0502020204030204" pitchFamily="34" charset="0"/>
                        </a:rPr>
                        <a:t>Lab</a:t>
                      </a:r>
                      <a:r>
                        <a:rPr lang="en-CA" sz="2000" b="0" baseline="0" dirty="0" smtClean="0">
                          <a:solidFill>
                            <a:schemeClr val="bg1"/>
                          </a:solidFill>
                          <a:effectLst/>
                          <a:latin typeface="+mn-lt"/>
                          <a:ea typeface="+mn-ea"/>
                          <a:cs typeface="Calibri" panose="020F0502020204030204" pitchFamily="34" charset="0"/>
                        </a:rPr>
                        <a:t> quiz</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2</a:t>
                      </a:r>
                      <a:r>
                        <a:rPr lang="en-CA" sz="2000" b="0" dirty="0" smtClean="0">
                          <a:solidFill>
                            <a:schemeClr val="bg1"/>
                          </a:solidFill>
                          <a:effectLst/>
                          <a:latin typeface="+mn-lt"/>
                          <a:cs typeface="Calibri" panose="020F0502020204030204" pitchFamily="34" charset="0"/>
                        </a:rPr>
                        <a:t>0</a:t>
                      </a:r>
                      <a:r>
                        <a:rPr lang="en-CA" sz="2000" b="0" dirty="0">
                          <a:solidFill>
                            <a:schemeClr val="bg1"/>
                          </a:solidFill>
                          <a:effectLst/>
                          <a:latin typeface="+mn-lt"/>
                          <a:cs typeface="Calibri" panose="020F0502020204030204" pitchFamily="34" charset="0"/>
                        </a:rPr>
                        <a: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2817135630"/>
                  </a:ext>
                </a:extLst>
              </a:tr>
              <a:tr h="453782">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Project presentation</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1</a:t>
                      </a:r>
                      <a:r>
                        <a:rPr lang="en-CA" sz="2000" b="0" dirty="0" smtClean="0">
                          <a:solidFill>
                            <a:schemeClr val="bg1"/>
                          </a:solidFill>
                          <a:effectLst/>
                          <a:latin typeface="+mn-lt"/>
                          <a:cs typeface="Calibri" panose="020F0502020204030204" pitchFamily="34" charset="0"/>
                        </a:rPr>
                        <a:t>0</a:t>
                      </a:r>
                      <a:r>
                        <a:rPr lang="en-CA" sz="2000" b="0" dirty="0">
                          <a:solidFill>
                            <a:schemeClr val="bg1"/>
                          </a:solidFill>
                          <a:effectLst/>
                          <a:latin typeface="+mn-lt"/>
                          <a:cs typeface="Calibri" panose="020F0502020204030204" pitchFamily="34" charset="0"/>
                        </a:rPr>
                        <a: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4079698586"/>
                  </a:ext>
                </a:extLst>
              </a:tr>
              <a:tr h="832790">
                <a:tc>
                  <a:txBody>
                    <a:bodyPr/>
                    <a:lstStyle/>
                    <a:p>
                      <a:pPr algn="just">
                        <a:lnSpc>
                          <a:spcPct val="150000"/>
                        </a:lnSpc>
                        <a:spcAft>
                          <a:spcPts val="0"/>
                        </a:spcAft>
                      </a:pPr>
                      <a:r>
                        <a:rPr lang="en-CA" sz="2000" b="0" dirty="0">
                          <a:solidFill>
                            <a:schemeClr val="bg1"/>
                          </a:solidFill>
                          <a:effectLst/>
                          <a:latin typeface="+mn-lt"/>
                          <a:cs typeface="Calibri" panose="020F0502020204030204" pitchFamily="34" charset="0"/>
                        </a:rPr>
                        <a:t>Open-Ended Laboratory (OEL</a:t>
                      </a:r>
                      <a:r>
                        <a:rPr lang="en-CA" sz="2000" b="0" dirty="0" smtClean="0">
                          <a:solidFill>
                            <a:schemeClr val="bg1"/>
                          </a:solidFill>
                          <a:effectLst/>
                          <a:latin typeface="+mn-lt"/>
                          <a:cs typeface="Calibri" panose="020F0502020204030204" pitchFamily="34" charset="0"/>
                        </a:rPr>
                        <a:t>)+ OEL report</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b="0" dirty="0">
                          <a:solidFill>
                            <a:schemeClr val="bg1"/>
                          </a:solidFill>
                          <a:effectLst/>
                          <a:latin typeface="+mn-lt"/>
                          <a:cs typeface="Calibri" panose="020F0502020204030204" pitchFamily="34" charset="0"/>
                        </a:rPr>
                        <a:t>10%</a:t>
                      </a:r>
                      <a:endParaRPr lang="en-CA" sz="2000" b="0" dirty="0">
                        <a:solidFill>
                          <a:schemeClr val="bg1"/>
                        </a:solidFill>
                        <a:effectLst/>
                        <a:latin typeface="+mn-lt"/>
                        <a:ea typeface="Times New Roman" panose="02020603050405020304" pitchFamily="18" charset="0"/>
                        <a:cs typeface="Calibri" panose="020F0502020204030204" pitchFamily="34"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338771848"/>
                  </a:ext>
                </a:extLst>
              </a:tr>
              <a:tr h="453782">
                <a:tc>
                  <a:txBody>
                    <a:bodyPr/>
                    <a:lstStyle/>
                    <a:p>
                      <a:pPr algn="just">
                        <a:lnSpc>
                          <a:spcPct val="150000"/>
                        </a:lnSpc>
                        <a:spcAft>
                          <a:spcPts val="0"/>
                        </a:spcAft>
                      </a:pPr>
                      <a:r>
                        <a:rPr lang="en-CA" sz="2000" dirty="0">
                          <a:solidFill>
                            <a:schemeClr val="bg1"/>
                          </a:solidFill>
                          <a:effectLst/>
                        </a:rPr>
                        <a:t>Rest of the Project report</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a:solidFill>
                            <a:schemeClr val="bg1"/>
                          </a:solidFill>
                          <a:effectLst/>
                        </a:rPr>
                        <a:t>25%</a:t>
                      </a:r>
                      <a:endParaRPr lang="en-CA" sz="200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587341109"/>
                  </a:ext>
                </a:extLst>
              </a:tr>
              <a:tr h="1759673">
                <a:tc>
                  <a:txBody>
                    <a:bodyPr/>
                    <a:lstStyle/>
                    <a:p>
                      <a:pPr algn="just">
                        <a:lnSpc>
                          <a:spcPct val="100000"/>
                        </a:lnSpc>
                        <a:spcAft>
                          <a:spcPts val="0"/>
                        </a:spcAft>
                      </a:pPr>
                      <a:r>
                        <a:rPr lang="en-CA" sz="2000" dirty="0">
                          <a:solidFill>
                            <a:schemeClr val="bg1"/>
                          </a:solidFill>
                          <a:effectLst/>
                        </a:rPr>
                        <a:t>Literature review for investigating the</a:t>
                      </a:r>
                    </a:p>
                    <a:p>
                      <a:pPr algn="just">
                        <a:lnSpc>
                          <a:spcPct val="100000"/>
                        </a:lnSpc>
                        <a:spcAft>
                          <a:spcPts val="0"/>
                        </a:spcAft>
                      </a:pPr>
                      <a:r>
                        <a:rPr lang="en-CA" sz="2000" dirty="0">
                          <a:solidFill>
                            <a:schemeClr val="bg1"/>
                          </a:solidFill>
                          <a:effectLst/>
                        </a:rPr>
                        <a:t>design of experiments for complex engineering problems through</a:t>
                      </a:r>
                    </a:p>
                    <a:p>
                      <a:pPr algn="just">
                        <a:lnSpc>
                          <a:spcPct val="100000"/>
                        </a:lnSpc>
                        <a:spcAft>
                          <a:spcPts val="0"/>
                        </a:spcAft>
                      </a:pPr>
                      <a:r>
                        <a:rPr lang="en-CA" sz="2000" dirty="0">
                          <a:solidFill>
                            <a:schemeClr val="bg1"/>
                          </a:solidFill>
                          <a:effectLst/>
                        </a:rPr>
                        <a:t>appropriate research.</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tc>
                  <a:txBody>
                    <a:bodyPr/>
                    <a:lstStyle/>
                    <a:p>
                      <a:pPr algn="ctr">
                        <a:lnSpc>
                          <a:spcPct val="150000"/>
                        </a:lnSpc>
                        <a:spcAft>
                          <a:spcPts val="0"/>
                        </a:spcAft>
                      </a:pPr>
                      <a:r>
                        <a:rPr lang="en-CA" sz="2000">
                          <a:solidFill>
                            <a:schemeClr val="bg1"/>
                          </a:solidFill>
                          <a:effectLst/>
                        </a:rPr>
                        <a:t>5%</a:t>
                      </a:r>
                      <a:endParaRPr lang="en-CA" sz="2000">
                        <a:solidFill>
                          <a:schemeClr val="bg1"/>
                        </a:solidFill>
                        <a:effectLst/>
                        <a:latin typeface="Times New Roman" panose="02020603050405020304" pitchFamily="18" charset="0"/>
                        <a:ea typeface="Times New Roman" panose="02020603050405020304" pitchFamily="18" charset="0"/>
                      </a:endParaRPr>
                    </a:p>
                  </a:txBody>
                  <a:tcPr marL="68580" marR="68580" marT="0" marB="0" anchor="ctr">
                    <a:solidFill>
                      <a:schemeClr val="accent3">
                        <a:lumMod val="20000"/>
                        <a:lumOff val="80000"/>
                      </a:schemeClr>
                    </a:solidFill>
                  </a:tcPr>
                </a:tc>
                <a:extLst>
                  <a:ext uri="{0D108BD9-81ED-4DB2-BD59-A6C34878D82A}">
                    <a16:rowId xmlns:a16="http://schemas.microsoft.com/office/drawing/2014/main" val="3484497893"/>
                  </a:ext>
                </a:extLst>
              </a:tr>
              <a:tr h="453782">
                <a:tc>
                  <a:txBody>
                    <a:bodyPr/>
                    <a:lstStyle/>
                    <a:p>
                      <a:pPr algn="just">
                        <a:lnSpc>
                          <a:spcPct val="150000"/>
                        </a:lnSpc>
                        <a:spcAft>
                          <a:spcPts val="0"/>
                        </a:spcAft>
                      </a:pPr>
                      <a:r>
                        <a:rPr lang="en-CA" sz="2000" dirty="0">
                          <a:solidFill>
                            <a:schemeClr val="bg1"/>
                          </a:solidFill>
                          <a:effectLst/>
                        </a:rPr>
                        <a:t>Total</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100%</a:t>
                      </a:r>
                      <a:endParaRPr lang="en-CA" sz="20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4146758246"/>
                  </a:ext>
                </a:extLst>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2813273643"/>
              </p:ext>
            </p:extLst>
          </p:nvPr>
        </p:nvGraphicFramePr>
        <p:xfrm>
          <a:off x="86033" y="371245"/>
          <a:ext cx="3276599" cy="5499330"/>
        </p:xfrm>
        <a:graphic>
          <a:graphicData uri="http://schemas.openxmlformats.org/drawingml/2006/table">
            <a:tbl>
              <a:tblPr firstRow="1" firstCol="1" bandRow="1">
                <a:tableStyleId>{F5AB1C69-6EDB-4FF4-983F-18BD219EF322}</a:tableStyleId>
              </a:tblPr>
              <a:tblGrid>
                <a:gridCol w="1872097">
                  <a:extLst>
                    <a:ext uri="{9D8B030D-6E8A-4147-A177-3AD203B41FA5}">
                      <a16:colId xmlns:a16="http://schemas.microsoft.com/office/drawing/2014/main" val="675072017"/>
                    </a:ext>
                  </a:extLst>
                </a:gridCol>
                <a:gridCol w="1404502">
                  <a:extLst>
                    <a:ext uri="{9D8B030D-6E8A-4147-A177-3AD203B41FA5}">
                      <a16:colId xmlns:a16="http://schemas.microsoft.com/office/drawing/2014/main" val="772705239"/>
                    </a:ext>
                  </a:extLst>
                </a:gridCol>
              </a:tblGrid>
              <a:tr h="1649799">
                <a:tc gridSpan="2">
                  <a:txBody>
                    <a:bodyPr/>
                    <a:lstStyle/>
                    <a:p>
                      <a:pPr algn="just">
                        <a:lnSpc>
                          <a:spcPct val="150000"/>
                        </a:lnSpc>
                        <a:spcAft>
                          <a:spcPts val="0"/>
                        </a:spcAft>
                      </a:pPr>
                      <a:r>
                        <a:rPr lang="en-CA" sz="2000" dirty="0">
                          <a:solidFill>
                            <a:srgbClr val="00B050"/>
                          </a:solidFill>
                          <a:effectLst/>
                        </a:rPr>
                        <a:t>Marking system For Theory Classes (Midterm and Final term)</a:t>
                      </a:r>
                      <a:endParaRPr lang="en-CA" sz="2400" dirty="0">
                        <a:solidFill>
                          <a:srgbClr val="00B050"/>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hMerge="1">
                  <a:txBody>
                    <a:bodyPr/>
                    <a:lstStyle/>
                    <a:p>
                      <a:endParaRPr lang="en-CA"/>
                    </a:p>
                  </a:txBody>
                  <a:tcPr/>
                </a:tc>
                <a:extLst>
                  <a:ext uri="{0D108BD9-81ED-4DB2-BD59-A6C34878D82A}">
                    <a16:rowId xmlns:a16="http://schemas.microsoft.com/office/drawing/2014/main" val="2613559170"/>
                  </a:ext>
                </a:extLst>
              </a:tr>
              <a:tr h="549933">
                <a:tc>
                  <a:txBody>
                    <a:bodyPr/>
                    <a:lstStyle/>
                    <a:p>
                      <a:pPr algn="just">
                        <a:lnSpc>
                          <a:spcPct val="150000"/>
                        </a:lnSpc>
                        <a:spcAft>
                          <a:spcPts val="0"/>
                        </a:spcAft>
                      </a:pPr>
                      <a:r>
                        <a:rPr lang="en-CA" sz="2000" dirty="0">
                          <a:solidFill>
                            <a:schemeClr val="bg1"/>
                          </a:solidFill>
                          <a:effectLst/>
                        </a:rPr>
                        <a:t>Attendance </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marL="0" indent="0" algn="ctr">
                        <a:lnSpc>
                          <a:spcPct val="150000"/>
                        </a:lnSpc>
                        <a:spcAft>
                          <a:spcPts val="0"/>
                        </a:spcAft>
                      </a:pPr>
                      <a:r>
                        <a:rPr lang="en-CA" sz="2000" dirty="0">
                          <a:solidFill>
                            <a:schemeClr val="bg1"/>
                          </a:solidFill>
                          <a:effectLst/>
                        </a:rPr>
                        <a:t>10%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1812268420"/>
                  </a:ext>
                </a:extLst>
              </a:tr>
              <a:tr h="549933">
                <a:tc>
                  <a:txBody>
                    <a:bodyPr/>
                    <a:lstStyle/>
                    <a:p>
                      <a:pPr algn="just">
                        <a:lnSpc>
                          <a:spcPct val="150000"/>
                        </a:lnSpc>
                        <a:spcAft>
                          <a:spcPts val="0"/>
                        </a:spcAft>
                      </a:pPr>
                      <a:r>
                        <a:rPr lang="en-CA" sz="2000" dirty="0">
                          <a:solidFill>
                            <a:schemeClr val="bg1"/>
                          </a:solidFill>
                          <a:effectLst/>
                        </a:rPr>
                        <a:t>Assignment 1</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260037930"/>
                  </a:ext>
                </a:extLst>
              </a:tr>
              <a:tr h="549933">
                <a:tc>
                  <a:txBody>
                    <a:bodyPr/>
                    <a:lstStyle/>
                    <a:p>
                      <a:pPr algn="just">
                        <a:lnSpc>
                          <a:spcPct val="150000"/>
                        </a:lnSpc>
                        <a:spcAft>
                          <a:spcPts val="0"/>
                        </a:spcAft>
                      </a:pPr>
                      <a:r>
                        <a:rPr lang="en-CA" sz="2000" dirty="0">
                          <a:solidFill>
                            <a:schemeClr val="bg1"/>
                          </a:solidFill>
                          <a:effectLst/>
                        </a:rPr>
                        <a:t>Quiz</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20%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3606075820"/>
                  </a:ext>
                </a:extLst>
              </a:tr>
              <a:tr h="549933">
                <a:tc>
                  <a:txBody>
                    <a:bodyPr/>
                    <a:lstStyle/>
                    <a:p>
                      <a:pPr algn="just">
                        <a:lnSpc>
                          <a:spcPct val="150000"/>
                        </a:lnSpc>
                        <a:spcAft>
                          <a:spcPts val="0"/>
                        </a:spcAft>
                      </a:pPr>
                      <a:r>
                        <a:rPr lang="en-CA" sz="2000" dirty="0">
                          <a:solidFill>
                            <a:schemeClr val="bg1"/>
                          </a:solidFill>
                          <a:effectLst/>
                        </a:rPr>
                        <a:t>Assignment 2</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20%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2095950678"/>
                  </a:ext>
                </a:extLst>
              </a:tr>
              <a:tr h="1099866">
                <a:tc>
                  <a:txBody>
                    <a:bodyPr/>
                    <a:lstStyle/>
                    <a:p>
                      <a:pPr algn="just">
                        <a:lnSpc>
                          <a:spcPct val="150000"/>
                        </a:lnSpc>
                        <a:spcAft>
                          <a:spcPts val="0"/>
                        </a:spcAft>
                      </a:pPr>
                      <a:r>
                        <a:rPr lang="en-CA" sz="2000" dirty="0">
                          <a:solidFill>
                            <a:schemeClr val="bg1"/>
                          </a:solidFill>
                          <a:effectLst/>
                        </a:rPr>
                        <a:t>Midterm/Final Exam</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40%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2437245325"/>
                  </a:ext>
                </a:extLst>
              </a:tr>
              <a:tr h="549933">
                <a:tc>
                  <a:txBody>
                    <a:bodyPr/>
                    <a:lstStyle/>
                    <a:p>
                      <a:pPr algn="just">
                        <a:lnSpc>
                          <a:spcPct val="150000"/>
                        </a:lnSpc>
                        <a:spcAft>
                          <a:spcPts val="0"/>
                        </a:spcAft>
                      </a:pPr>
                      <a:r>
                        <a:rPr lang="en-CA" sz="2000" dirty="0">
                          <a:solidFill>
                            <a:schemeClr val="bg1"/>
                          </a:solidFill>
                          <a:effectLst/>
                        </a:rPr>
                        <a:t>Total</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tc>
                  <a:txBody>
                    <a:bodyPr/>
                    <a:lstStyle/>
                    <a:p>
                      <a:pPr algn="ctr">
                        <a:lnSpc>
                          <a:spcPct val="150000"/>
                        </a:lnSpc>
                        <a:spcAft>
                          <a:spcPts val="0"/>
                        </a:spcAft>
                      </a:pPr>
                      <a:r>
                        <a:rPr lang="en-CA" sz="2000" dirty="0">
                          <a:solidFill>
                            <a:schemeClr val="bg1"/>
                          </a:solidFill>
                          <a:effectLst/>
                        </a:rPr>
                        <a:t>100%</a:t>
                      </a:r>
                      <a:endParaRPr lang="en-CA" sz="2400" dirty="0">
                        <a:solidFill>
                          <a:schemeClr val="bg1"/>
                        </a:solidFill>
                        <a:effectLst/>
                        <a:latin typeface="Times New Roman" panose="02020603050405020304" pitchFamily="18" charset="0"/>
                        <a:ea typeface="Times New Roman" panose="02020603050405020304" pitchFamily="18" charset="0"/>
                      </a:endParaRPr>
                    </a:p>
                  </a:txBody>
                  <a:tcPr marL="68580" marR="68580" marT="0" marB="0">
                    <a:solidFill>
                      <a:schemeClr val="accent3">
                        <a:lumMod val="20000"/>
                        <a:lumOff val="80000"/>
                      </a:schemeClr>
                    </a:solidFill>
                  </a:tcPr>
                </a:tc>
                <a:extLst>
                  <a:ext uri="{0D108BD9-81ED-4DB2-BD59-A6C34878D82A}">
                    <a16:rowId xmlns:a16="http://schemas.microsoft.com/office/drawing/2014/main" val="1971329250"/>
                  </a:ext>
                </a:extLst>
              </a:tr>
            </a:tbl>
          </a:graphicData>
        </a:graphic>
      </p:graphicFrame>
    </p:spTree>
    <p:extLst>
      <p:ext uri="{BB962C8B-B14F-4D97-AF65-F5344CB8AC3E}">
        <p14:creationId xmlns:p14="http://schemas.microsoft.com/office/powerpoint/2010/main" val="212081545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305F2-4D75-4D76-BA59-F00627AB838F}"/>
              </a:ext>
            </a:extLst>
          </p:cNvPr>
          <p:cNvSpPr>
            <a:spLocks noGrp="1"/>
          </p:cNvSpPr>
          <p:nvPr>
            <p:ph type="title"/>
          </p:nvPr>
        </p:nvSpPr>
        <p:spPr>
          <a:xfrm>
            <a:off x="208547" y="609600"/>
            <a:ext cx="11795422" cy="1260000"/>
          </a:xfrm>
        </p:spPr>
        <p:txBody>
          <a:bodyPr/>
          <a:lstStyle/>
          <a:p>
            <a:pPr algn="just"/>
            <a:r>
              <a:rPr lang="en-US" b="1" u="sng" dirty="0" smtClean="0"/>
              <a:t>Real-life Examples of embedded systems:</a:t>
            </a:r>
            <a:endParaRPr lang="en-US" b="1" u="sng" dirty="0"/>
          </a:p>
        </p:txBody>
      </p:sp>
      <p:sp>
        <p:nvSpPr>
          <p:cNvPr id="5" name="Rectangle 4"/>
          <p:cNvSpPr/>
          <p:nvPr/>
        </p:nvSpPr>
        <p:spPr>
          <a:xfrm>
            <a:off x="208547" y="3563271"/>
            <a:ext cx="11795422" cy="369332"/>
          </a:xfrm>
          <a:prstGeom prst="rect">
            <a:avLst/>
          </a:prstGeom>
        </p:spPr>
        <p:txBody>
          <a:bodyPr wrap="square">
            <a:spAutoFit/>
          </a:bodyPr>
          <a:lstStyle/>
          <a:p>
            <a:r>
              <a:rPr lang="en-CA" dirty="0" smtClean="0"/>
              <a:t>Automatic fare collection(AFC)                             ATM systems                                                                   Factory robots</a:t>
            </a:r>
            <a:endParaRPr lang="en-CA" dirty="0"/>
          </a:p>
        </p:txBody>
      </p:sp>
      <p:pic>
        <p:nvPicPr>
          <p:cNvPr id="2052" name="Picture 4" descr="Automated transit fare collectio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8547" y="1688084"/>
            <a:ext cx="3043200" cy="17118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rotWithShape="1">
          <a:blip r:embed="rId3"/>
          <a:srcRect l="34360"/>
          <a:stretch/>
        </p:blipFill>
        <p:spPr>
          <a:xfrm>
            <a:off x="8290560" y="4019723"/>
            <a:ext cx="2524688" cy="2163535"/>
          </a:xfrm>
          <a:prstGeom prst="rect">
            <a:avLst/>
          </a:prstGeom>
        </p:spPr>
      </p:pic>
      <p:sp>
        <p:nvSpPr>
          <p:cNvPr id="13" name="Rectangle 12"/>
          <p:cNvSpPr/>
          <p:nvPr/>
        </p:nvSpPr>
        <p:spPr>
          <a:xfrm>
            <a:off x="208547" y="6152843"/>
            <a:ext cx="11795422" cy="369332"/>
          </a:xfrm>
          <a:prstGeom prst="rect">
            <a:avLst/>
          </a:prstGeom>
        </p:spPr>
        <p:txBody>
          <a:bodyPr wrap="square">
            <a:spAutoFit/>
          </a:bodyPr>
          <a:lstStyle/>
          <a:p>
            <a:r>
              <a:rPr lang="en-CA" dirty="0"/>
              <a:t>M</a:t>
            </a:r>
            <a:r>
              <a:rPr lang="en-CA" dirty="0" smtClean="0"/>
              <a:t>edical  devices                                                        </a:t>
            </a:r>
            <a:r>
              <a:rPr lang="en-CA" dirty="0"/>
              <a:t>Self-service kiosks </a:t>
            </a:r>
            <a:r>
              <a:rPr lang="en-CA" dirty="0" smtClean="0"/>
              <a:t>                                        Electric vehicle charging stations</a:t>
            </a:r>
            <a:endParaRPr lang="en-CA" dirty="0"/>
          </a:p>
        </p:txBody>
      </p:sp>
      <p:pic>
        <p:nvPicPr>
          <p:cNvPr id="10" name="Picture 9"/>
          <p:cNvPicPr>
            <a:picLocks noChangeAspect="1"/>
          </p:cNvPicPr>
          <p:nvPr/>
        </p:nvPicPr>
        <p:blipFill rotWithShape="1">
          <a:blip r:embed="rId4"/>
          <a:srcRect l="25510"/>
          <a:stretch/>
        </p:blipFill>
        <p:spPr>
          <a:xfrm>
            <a:off x="4358640" y="4048313"/>
            <a:ext cx="2625562" cy="1988820"/>
          </a:xfrm>
          <a:prstGeom prst="rect">
            <a:avLst/>
          </a:prstGeom>
        </p:spPr>
      </p:pic>
      <p:pic>
        <p:nvPicPr>
          <p:cNvPr id="11" name="Picture 10"/>
          <p:cNvPicPr>
            <a:picLocks noChangeAspect="1"/>
          </p:cNvPicPr>
          <p:nvPr/>
        </p:nvPicPr>
        <p:blipFill>
          <a:blip r:embed="rId5"/>
          <a:stretch>
            <a:fillRect/>
          </a:stretch>
        </p:blipFill>
        <p:spPr>
          <a:xfrm>
            <a:off x="208547" y="4209635"/>
            <a:ext cx="3142827" cy="1767840"/>
          </a:xfrm>
          <a:prstGeom prst="rect">
            <a:avLst/>
          </a:prstGeom>
        </p:spPr>
      </p:pic>
      <p:pic>
        <p:nvPicPr>
          <p:cNvPr id="12" name="Picture 11"/>
          <p:cNvPicPr>
            <a:picLocks noChangeAspect="1"/>
          </p:cNvPicPr>
          <p:nvPr/>
        </p:nvPicPr>
        <p:blipFill>
          <a:blip r:embed="rId6"/>
          <a:stretch>
            <a:fillRect/>
          </a:stretch>
        </p:blipFill>
        <p:spPr>
          <a:xfrm>
            <a:off x="4252436" y="1548807"/>
            <a:ext cx="2731766" cy="2046188"/>
          </a:xfrm>
          <a:prstGeom prst="rect">
            <a:avLst/>
          </a:prstGeom>
        </p:spPr>
      </p:pic>
      <p:pic>
        <p:nvPicPr>
          <p:cNvPr id="14" name="Picture 13"/>
          <p:cNvPicPr>
            <a:picLocks noChangeAspect="1"/>
          </p:cNvPicPr>
          <p:nvPr/>
        </p:nvPicPr>
        <p:blipFill>
          <a:blip r:embed="rId7"/>
          <a:stretch>
            <a:fillRect/>
          </a:stretch>
        </p:blipFill>
        <p:spPr>
          <a:xfrm>
            <a:off x="8487800" y="1484179"/>
            <a:ext cx="3117116" cy="2079092"/>
          </a:xfrm>
          <a:prstGeom prst="rect">
            <a:avLst/>
          </a:prstGeom>
        </p:spPr>
      </p:pic>
      <p:sp>
        <p:nvSpPr>
          <p:cNvPr id="3" name="Slide Number Placeholder 2"/>
          <p:cNvSpPr>
            <a:spLocks noGrp="1"/>
          </p:cNvSpPr>
          <p:nvPr>
            <p:ph type="sldNum" sz="quarter" idx="12"/>
          </p:nvPr>
        </p:nvSpPr>
        <p:spPr/>
        <p:txBody>
          <a:bodyPr/>
          <a:lstStyle/>
          <a:p>
            <a:fld id="{5D99DD2A-B520-4620-9B43-64B657BA2D42}" type="slidenum">
              <a:rPr lang="en-US" noProof="0" smtClean="0"/>
              <a:t>20</a:t>
            </a:fld>
            <a:endParaRPr lang="en-US" noProof="0" dirty="0"/>
          </a:p>
        </p:txBody>
      </p:sp>
    </p:spTree>
    <p:extLst>
      <p:ext uri="{BB962C8B-B14F-4D97-AF65-F5344CB8AC3E}">
        <p14:creationId xmlns:p14="http://schemas.microsoft.com/office/powerpoint/2010/main" val="931530901"/>
      </p:ext>
    </p:extLst>
  </p:cSld>
  <p:clrMapOvr>
    <a:masterClrMapping/>
  </p:clrMapOvr>
  <p:transition spd="slow">
    <p:push dir="u"/>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78200-0985-4DED-A84B-D6ADED92FAE6}"/>
              </a:ext>
            </a:extLst>
          </p:cNvPr>
          <p:cNvSpPr>
            <a:spLocks noGrp="1"/>
          </p:cNvSpPr>
          <p:nvPr>
            <p:ph type="title"/>
          </p:nvPr>
        </p:nvSpPr>
        <p:spPr/>
        <p:txBody>
          <a:bodyPr/>
          <a:lstStyle/>
          <a:p>
            <a:r>
              <a:rPr lang="en-US" u="sng" dirty="0" smtClean="0"/>
              <a:t>References: </a:t>
            </a:r>
            <a:endParaRPr lang="en-US" u="sng" dirty="0"/>
          </a:p>
        </p:txBody>
      </p:sp>
      <p:pic>
        <p:nvPicPr>
          <p:cNvPr id="7" name="Picture 6" descr="magnifying glass icon">
            <a:extLst>
              <a:ext uri="{FF2B5EF4-FFF2-40B4-BE49-F238E27FC236}">
                <a16:creationId xmlns:a16="http://schemas.microsoft.com/office/drawing/2014/main" id="{AAE36621-6FAB-4009-9D5C-CE767DF10D22}"/>
              </a:ext>
              <a:ext uri="{C183D7F6-B498-43B3-948B-1728B52AA6E4}">
                <adec:decorative xmlns:adec="http://schemas.microsoft.com/office/drawing/2017/decorative" xmlns="" val="1"/>
              </a:ext>
            </a:extLst>
          </p:cNvPr>
          <p:cNvPicPr>
            <a:picLocks noChangeAspect="1"/>
          </p:cNvPicPr>
          <p:nvPr/>
        </p:nvPicPr>
        <p:blipFill>
          <a:blip r:embed="rId2"/>
          <a:stretch>
            <a:fillRect/>
          </a:stretch>
        </p:blipFill>
        <p:spPr>
          <a:xfrm>
            <a:off x="10493828" y="840901"/>
            <a:ext cx="685800" cy="685800"/>
          </a:xfrm>
          <a:prstGeom prst="rect">
            <a:avLst/>
          </a:prstGeom>
        </p:spPr>
      </p:pic>
      <p:sp>
        <p:nvSpPr>
          <p:cNvPr id="3" name="Content Placeholder 2">
            <a:extLst>
              <a:ext uri="{FF2B5EF4-FFF2-40B4-BE49-F238E27FC236}">
                <a16:creationId xmlns:a16="http://schemas.microsoft.com/office/drawing/2014/main" id="{90E8A47E-9D4A-4D70-B23A-B0AC3757292F}"/>
              </a:ext>
            </a:extLst>
          </p:cNvPr>
          <p:cNvSpPr>
            <a:spLocks noGrp="1"/>
          </p:cNvSpPr>
          <p:nvPr>
            <p:ph idx="1"/>
          </p:nvPr>
        </p:nvSpPr>
        <p:spPr>
          <a:xfrm>
            <a:off x="685801" y="1869601"/>
            <a:ext cx="10617199" cy="3921600"/>
          </a:xfrm>
        </p:spPr>
        <p:txBody>
          <a:bodyPr>
            <a:normAutofit/>
          </a:bodyPr>
          <a:lstStyle/>
          <a:p>
            <a:pPr marL="342900" indent="-342900" algn="just">
              <a:buFont typeface="+mj-lt"/>
              <a:buAutoNum type="arabicPeriod"/>
            </a:pPr>
            <a:r>
              <a:rPr lang="en-CA" sz="2000" dirty="0">
                <a:latin typeface="Arial" panose="020B0604020202020204" pitchFamily="34" charset="0"/>
                <a:cs typeface="Arial" panose="020B0604020202020204" pitchFamily="34" charset="0"/>
              </a:rPr>
              <a:t>Embedded Systems and Robotics with Open </a:t>
            </a:r>
            <a:r>
              <a:rPr lang="en-CA" sz="2000">
                <a:latin typeface="Arial" panose="020B0604020202020204" pitchFamily="34" charset="0"/>
                <a:cs typeface="Arial" panose="020B0604020202020204" pitchFamily="34" charset="0"/>
              </a:rPr>
              <a:t>Source </a:t>
            </a:r>
            <a:r>
              <a:rPr lang="en-CA" sz="2000" smtClean="0">
                <a:latin typeface="Arial" panose="020B0604020202020204" pitchFamily="34" charset="0"/>
                <a:cs typeface="Arial" panose="020B0604020202020204" pitchFamily="34" charset="0"/>
              </a:rPr>
              <a:t>Tools By </a:t>
            </a:r>
            <a:r>
              <a:rPr lang="en-CA" sz="2000" dirty="0" err="1">
                <a:latin typeface="Arial" panose="020B0604020202020204" pitchFamily="34" charset="0"/>
                <a:cs typeface="Arial" panose="020B0604020202020204" pitchFamily="34" charset="0"/>
              </a:rPr>
              <a:t>Nilanjan</a:t>
            </a:r>
            <a:r>
              <a:rPr lang="en-CA" sz="2000" dirty="0">
                <a:latin typeface="Arial" panose="020B0604020202020204" pitchFamily="34" charset="0"/>
                <a:cs typeface="Arial" panose="020B0604020202020204" pitchFamily="34" charset="0"/>
              </a:rPr>
              <a:t> </a:t>
            </a:r>
            <a:r>
              <a:rPr lang="en-CA" sz="2000" dirty="0" err="1">
                <a:latin typeface="Arial" panose="020B0604020202020204" pitchFamily="34" charset="0"/>
                <a:cs typeface="Arial" panose="020B0604020202020204" pitchFamily="34" charset="0"/>
              </a:rPr>
              <a:t>Dey</a:t>
            </a:r>
            <a:r>
              <a:rPr lang="en-CA" sz="2000" dirty="0">
                <a:latin typeface="Arial" panose="020B0604020202020204" pitchFamily="34" charset="0"/>
                <a:cs typeface="Arial" panose="020B0604020202020204" pitchFamily="34" charset="0"/>
              </a:rPr>
              <a:t>, Amartya Mukherjee</a:t>
            </a:r>
          </a:p>
          <a:p>
            <a:pPr marL="342900" indent="-342900" algn="just">
              <a:buFont typeface="+mj-lt"/>
              <a:buAutoNum type="arabicPeriod"/>
            </a:pPr>
            <a:r>
              <a:rPr lang="en-CA" sz="2000" dirty="0" smtClean="0">
                <a:latin typeface="Arial" panose="020B0604020202020204" pitchFamily="34" charset="0"/>
                <a:cs typeface="Arial" panose="020B0604020202020204" pitchFamily="34" charset="0"/>
              </a:rPr>
              <a:t>Embedded </a:t>
            </a:r>
            <a:r>
              <a:rPr lang="en-CA" sz="2000" dirty="0">
                <a:latin typeface="Arial" panose="020B0604020202020204" pitchFamily="34" charset="0"/>
                <a:cs typeface="Arial" panose="020B0604020202020204" pitchFamily="34" charset="0"/>
              </a:rPr>
              <a:t>System Design with ARM Cortex-M Microcontrollers: Applications with C, C++ and </a:t>
            </a:r>
            <a:r>
              <a:rPr lang="en-CA" sz="2000" dirty="0" err="1" smtClean="0">
                <a:latin typeface="Arial" panose="020B0604020202020204" pitchFamily="34" charset="0"/>
                <a:cs typeface="Arial" panose="020B0604020202020204" pitchFamily="34" charset="0"/>
              </a:rPr>
              <a:t>MicroPython</a:t>
            </a:r>
            <a:r>
              <a:rPr lang="en-CA" sz="2000" dirty="0" smtClean="0">
                <a:latin typeface="Arial" panose="020B0604020202020204" pitchFamily="34" charset="0"/>
                <a:cs typeface="Arial" panose="020B0604020202020204" pitchFamily="34" charset="0"/>
              </a:rPr>
              <a:t> </a:t>
            </a:r>
            <a:r>
              <a:rPr lang="en-CA" sz="2000" dirty="0">
                <a:latin typeface="Arial" panose="020B0604020202020204" pitchFamily="34" charset="0"/>
                <a:cs typeface="Arial" panose="020B0604020202020204" pitchFamily="34" charset="0"/>
              </a:rPr>
              <a:t>by </a:t>
            </a:r>
            <a:r>
              <a:rPr lang="en-CA" sz="2000" dirty="0" err="1">
                <a:latin typeface="Arial" panose="020B0604020202020204" pitchFamily="34" charset="0"/>
                <a:cs typeface="Arial" panose="020B0604020202020204" pitchFamily="34" charset="0"/>
              </a:rPr>
              <a:t>Cem</a:t>
            </a:r>
            <a:r>
              <a:rPr lang="en-CA" sz="2000" dirty="0">
                <a:latin typeface="Arial" panose="020B0604020202020204" pitchFamily="34" charset="0"/>
                <a:cs typeface="Arial" panose="020B0604020202020204" pitchFamily="34" charset="0"/>
              </a:rPr>
              <a:t> </a:t>
            </a:r>
            <a:r>
              <a:rPr lang="en-CA" sz="2000" dirty="0" err="1" smtClean="0">
                <a:latin typeface="Arial" panose="020B0604020202020204" pitchFamily="34" charset="0"/>
                <a:cs typeface="Arial" panose="020B0604020202020204" pitchFamily="34" charset="0"/>
              </a:rPr>
              <a:t>Unsalan</a:t>
            </a:r>
            <a:endParaRPr lang="en-US" sz="2000" dirty="0">
              <a:latin typeface="Arial" panose="020B0604020202020204" pitchFamily="34" charset="0"/>
              <a:cs typeface="Arial" panose="020B0604020202020204" pitchFamily="34" charset="0"/>
            </a:endParaRPr>
          </a:p>
          <a:p>
            <a:pPr marL="342900" indent="-342900" algn="just">
              <a:buFont typeface="+mj-lt"/>
              <a:buAutoNum type="arabicPeriod"/>
            </a:pPr>
            <a:r>
              <a:rPr lang="en-US" sz="2000" dirty="0" smtClean="0">
                <a:latin typeface="Arial" panose="020B0604020202020204" pitchFamily="34" charset="0"/>
                <a:cs typeface="Arial" panose="020B0604020202020204" pitchFamily="34" charset="0"/>
              </a:rPr>
              <a:t>https</a:t>
            </a:r>
            <a:r>
              <a:rPr lang="en-US" sz="2000" dirty="0">
                <a:latin typeface="Arial" panose="020B0604020202020204" pitchFamily="34" charset="0"/>
                <a:cs typeface="Arial" panose="020B0604020202020204" pitchFamily="34" charset="0"/>
              </a:rPr>
              <a:t>://www.digi.com/blog/post/examples-of-embedded-systems</a:t>
            </a:r>
          </a:p>
        </p:txBody>
      </p:sp>
      <p:sp>
        <p:nvSpPr>
          <p:cNvPr id="4" name="Slide Number Placeholder 3"/>
          <p:cNvSpPr>
            <a:spLocks noGrp="1"/>
          </p:cNvSpPr>
          <p:nvPr>
            <p:ph type="sldNum" sz="quarter" idx="12"/>
          </p:nvPr>
        </p:nvSpPr>
        <p:spPr/>
        <p:txBody>
          <a:bodyPr/>
          <a:lstStyle/>
          <a:p>
            <a:fld id="{5D99DD2A-B520-4620-9B43-64B657BA2D42}" type="slidenum">
              <a:rPr lang="en-US" noProof="0" smtClean="0"/>
              <a:t>21</a:t>
            </a:fld>
            <a:endParaRPr lang="en-US" noProof="0" dirty="0"/>
          </a:p>
        </p:txBody>
      </p:sp>
    </p:spTree>
    <p:extLst>
      <p:ext uri="{BB962C8B-B14F-4D97-AF65-F5344CB8AC3E}">
        <p14:creationId xmlns:p14="http://schemas.microsoft.com/office/powerpoint/2010/main" val="2776209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D99DD2A-B520-4620-9B43-64B657BA2D42}" type="slidenum">
              <a:rPr lang="en-US" noProof="0" smtClean="0"/>
              <a:t>3</a:t>
            </a:fld>
            <a:endParaRPr lang="en-US" noProof="0" dirty="0"/>
          </a:p>
        </p:txBody>
      </p:sp>
      <p:sp>
        <p:nvSpPr>
          <p:cNvPr id="3" name="Rectangle 2"/>
          <p:cNvSpPr/>
          <p:nvPr/>
        </p:nvSpPr>
        <p:spPr>
          <a:xfrm>
            <a:off x="2702872" y="150183"/>
            <a:ext cx="7146123" cy="553998"/>
          </a:xfrm>
          <a:prstGeom prst="rect">
            <a:avLst/>
          </a:prstGeom>
        </p:spPr>
        <p:txBody>
          <a:bodyPr wrap="none">
            <a:spAutoFit/>
          </a:bodyPr>
          <a:lstStyle/>
          <a:p>
            <a:r>
              <a:rPr lang="en-US" sz="3000" b="1" u="sng" cap="all" dirty="0">
                <a:ln w="3175" cmpd="sng">
                  <a:noFill/>
                </a:ln>
                <a:solidFill>
                  <a:prstClr val="white"/>
                </a:solidFill>
                <a:ea typeface="+mj-ea"/>
                <a:cs typeface="+mj-cs"/>
              </a:rPr>
              <a:t>Introduction to Microprocessors</a:t>
            </a:r>
            <a:endParaRPr lang="en-US" b="1" dirty="0"/>
          </a:p>
        </p:txBody>
      </p:sp>
      <p:sp>
        <p:nvSpPr>
          <p:cNvPr id="4" name="Rectangle 3"/>
          <p:cNvSpPr/>
          <p:nvPr/>
        </p:nvSpPr>
        <p:spPr>
          <a:xfrm>
            <a:off x="683491" y="1166843"/>
            <a:ext cx="10566400" cy="4431983"/>
          </a:xfrm>
          <a:prstGeom prst="rect">
            <a:avLst/>
          </a:prstGeom>
        </p:spPr>
        <p:txBody>
          <a:bodyPr wrap="square">
            <a:spAutoFit/>
          </a:bodyPr>
          <a:lstStyle/>
          <a:p>
            <a:r>
              <a:rPr lang="en-US" b="1" u="sng" dirty="0" smtClean="0"/>
              <a:t> </a:t>
            </a:r>
            <a:r>
              <a:rPr lang="en-US" sz="2400" b="1" u="sng" dirty="0"/>
              <a:t>What is </a:t>
            </a:r>
            <a:r>
              <a:rPr lang="en-US" sz="2400" b="1" u="sng"/>
              <a:t>a </a:t>
            </a:r>
            <a:r>
              <a:rPr lang="en-US" sz="2400" b="1" u="sng" smtClean="0"/>
              <a:t>Microprocessor</a:t>
            </a:r>
            <a:r>
              <a:rPr lang="en-US" sz="2400" b="1" u="sng" dirty="0" smtClean="0"/>
              <a:t>?</a:t>
            </a:r>
          </a:p>
          <a:p>
            <a:endParaRPr lang="en-US" sz="2400" dirty="0" smtClean="0"/>
          </a:p>
          <a:p>
            <a:pPr marL="342900" indent="-342900" algn="just">
              <a:buFont typeface="Arial" panose="020B0604020202020204" pitchFamily="34" charset="0"/>
              <a:buChar char="•"/>
            </a:pPr>
            <a:r>
              <a:rPr lang="en-US" sz="2200" dirty="0" smtClean="0"/>
              <a:t>A </a:t>
            </a:r>
            <a:r>
              <a:rPr lang="en-US" sz="2200" dirty="0"/>
              <a:t>microprocessor is a computer processor where the data processing logic and control is included on a single integrated </a:t>
            </a:r>
            <a:r>
              <a:rPr lang="en-US" sz="2200" dirty="0" smtClean="0"/>
              <a:t>circuit.</a:t>
            </a:r>
          </a:p>
          <a:p>
            <a:pPr marL="342900" indent="-342900" algn="just">
              <a:buFont typeface="Arial" panose="020B0604020202020204" pitchFamily="34" charset="0"/>
              <a:buChar char="•"/>
            </a:pPr>
            <a:endParaRPr lang="en-US" sz="2200" dirty="0"/>
          </a:p>
          <a:p>
            <a:pPr marL="285750" indent="-285750" algn="just">
              <a:buFont typeface="Arial" panose="020B0604020202020204" pitchFamily="34" charset="0"/>
              <a:buChar char="•"/>
            </a:pPr>
            <a:r>
              <a:rPr lang="en-US" sz="2400" dirty="0"/>
              <a:t>The microprocessor contains the arithmetic, logic, and control circuitry required to perform the functions of a computer's central processing </a:t>
            </a:r>
            <a:r>
              <a:rPr lang="en-US" sz="2400" dirty="0" smtClean="0"/>
              <a:t>unit.</a:t>
            </a:r>
          </a:p>
          <a:p>
            <a:pPr marL="285750" indent="-285750" algn="just">
              <a:buFont typeface="Arial" panose="020B0604020202020204" pitchFamily="34" charset="0"/>
              <a:buChar char="•"/>
            </a:pPr>
            <a:endParaRPr lang="en-US" sz="2400" dirty="0"/>
          </a:p>
          <a:p>
            <a:pPr marL="342900" indent="-342900" algn="just">
              <a:buFont typeface="Arial" panose="020B0604020202020204" pitchFamily="34" charset="0"/>
              <a:buChar char="•"/>
            </a:pPr>
            <a:r>
              <a:rPr lang="en-US" sz="2400" dirty="0"/>
              <a:t>The microprocessor is a multipurpose, clock-driven, register-based, digital integrated circuit that accepts binary data as input, processes it according to instructions stored in its memory, and provides results (also in binary form) as output.</a:t>
            </a:r>
          </a:p>
        </p:txBody>
      </p:sp>
    </p:spTree>
    <p:extLst>
      <p:ext uri="{BB962C8B-B14F-4D97-AF65-F5344CB8AC3E}">
        <p14:creationId xmlns:p14="http://schemas.microsoft.com/office/powerpoint/2010/main" val="139761353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D99DD2A-B520-4620-9B43-64B657BA2D42}" type="slidenum">
              <a:rPr lang="en-US" noProof="0" smtClean="0"/>
              <a:t>4</a:t>
            </a:fld>
            <a:endParaRPr lang="en-US" noProof="0" dirty="0"/>
          </a:p>
        </p:txBody>
      </p:sp>
      <p:sp>
        <p:nvSpPr>
          <p:cNvPr id="3" name="Rectangle 2"/>
          <p:cNvSpPr/>
          <p:nvPr/>
        </p:nvSpPr>
        <p:spPr>
          <a:xfrm>
            <a:off x="1440873" y="177865"/>
            <a:ext cx="7612408" cy="523220"/>
          </a:xfrm>
          <a:prstGeom prst="rect">
            <a:avLst/>
          </a:prstGeom>
        </p:spPr>
        <p:txBody>
          <a:bodyPr wrap="square">
            <a:spAutoFit/>
          </a:bodyPr>
          <a:lstStyle/>
          <a:p>
            <a:pPr algn="ctr"/>
            <a:r>
              <a:rPr lang="en-US" sz="2800" b="1" u="sng" dirty="0" smtClean="0"/>
              <a:t>BASIC PARTS OF A MICROPROCESSOR</a:t>
            </a:r>
            <a:endParaRPr lang="en-US" sz="2800" b="1" u="sng" dirty="0"/>
          </a:p>
        </p:txBody>
      </p:sp>
      <p:pic>
        <p:nvPicPr>
          <p:cNvPr id="4" name="Picture 3"/>
          <p:cNvPicPr/>
          <p:nvPr/>
        </p:nvPicPr>
        <p:blipFill rotWithShape="1">
          <a:blip r:embed="rId2">
            <a:extLst>
              <a:ext uri="{28A0092B-C50C-407E-A947-70E740481C1C}">
                <a14:useLocalDpi xmlns:a14="http://schemas.microsoft.com/office/drawing/2010/main" val="0"/>
              </a:ext>
            </a:extLst>
          </a:blip>
          <a:srcRect t="8460" b="8995"/>
          <a:stretch/>
        </p:blipFill>
        <p:spPr bwMode="auto">
          <a:xfrm>
            <a:off x="8617368" y="2225963"/>
            <a:ext cx="3380668" cy="3644611"/>
          </a:xfrm>
          <a:prstGeom prst="rect">
            <a:avLst/>
          </a:prstGeom>
          <a:noFill/>
          <a:ln>
            <a:noFill/>
          </a:ln>
          <a:effectLst/>
          <a:extLst>
            <a:ext uri="{53640926-AAD7-44D8-BBD7-CCE9431645EC}">
              <a14:shadowObscured xmlns:a14="http://schemas.microsoft.com/office/drawing/2010/main"/>
            </a:ext>
          </a:extLst>
        </p:spPr>
      </p:pic>
      <p:sp>
        <p:nvSpPr>
          <p:cNvPr id="5" name="Content Placeholder 2"/>
          <p:cNvSpPr txBox="1">
            <a:spLocks/>
          </p:cNvSpPr>
          <p:nvPr/>
        </p:nvSpPr>
        <p:spPr>
          <a:xfrm>
            <a:off x="-1" y="819148"/>
            <a:ext cx="8478983" cy="6339034"/>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231775" indent="-231775" algn="just">
              <a:spcAft>
                <a:spcPts val="600"/>
              </a:spcAft>
              <a:tabLst>
                <a:tab pos="457200" algn="l"/>
              </a:tabLst>
            </a:pPr>
            <a:r>
              <a:rPr lang="en-US" sz="1900" b="1" dirty="0" smtClean="0">
                <a:latin typeface="+mj-lt"/>
                <a:ea typeface="Cambria" panose="02040503050406030204" pitchFamily="18" charset="0"/>
                <a:cs typeface="Times New Roman"/>
              </a:rPr>
              <a:t>Arithmetic and Logic Unit: </a:t>
            </a:r>
            <a:r>
              <a:rPr lang="en-US" sz="1900" dirty="0" smtClean="0">
                <a:latin typeface="+mj-lt"/>
                <a:ea typeface="Cambria" panose="02040503050406030204" pitchFamily="18" charset="0"/>
                <a:cs typeface="Times New Roman"/>
              </a:rPr>
              <a:t>It is the computational unit of microprocessor. It performs arithmetic and logical operations. </a:t>
            </a:r>
          </a:p>
          <a:p>
            <a:pPr marL="231775" indent="-231775" algn="just">
              <a:spcAft>
                <a:spcPts val="600"/>
              </a:spcAft>
              <a:tabLst>
                <a:tab pos="457200" algn="l"/>
              </a:tabLst>
            </a:pPr>
            <a:endParaRPr lang="en-US" sz="1900" dirty="0" smtClean="0">
              <a:latin typeface="+mj-lt"/>
              <a:ea typeface="Cambria" panose="02040503050406030204" pitchFamily="18" charset="0"/>
            </a:endParaRPr>
          </a:p>
          <a:p>
            <a:pPr marL="231775" indent="-231775" algn="just">
              <a:spcAft>
                <a:spcPts val="600"/>
              </a:spcAft>
              <a:tabLst>
                <a:tab pos="457200" algn="l"/>
              </a:tabLst>
            </a:pPr>
            <a:r>
              <a:rPr lang="en-US" sz="1900" b="1" dirty="0" smtClean="0">
                <a:latin typeface="+mj-lt"/>
                <a:ea typeface="Cambria" panose="02040503050406030204" pitchFamily="18" charset="0"/>
              </a:rPr>
              <a:t>Registers: </a:t>
            </a:r>
            <a:r>
              <a:rPr lang="en-US" sz="1900" dirty="0" smtClean="0">
                <a:latin typeface="+mj-lt"/>
                <a:ea typeface="Cambria" panose="02040503050406030204" pitchFamily="18" charset="0"/>
              </a:rPr>
              <a:t>Registers may be called as the Internal Storage device. Input data, Output data and various other binary data is stored in this unit for further processing.</a:t>
            </a:r>
          </a:p>
          <a:p>
            <a:pPr marL="231775" indent="-231775" algn="just">
              <a:spcAft>
                <a:spcPts val="600"/>
              </a:spcAft>
              <a:tabLst>
                <a:tab pos="457200" algn="l"/>
              </a:tabLst>
            </a:pPr>
            <a:endParaRPr lang="en-US" sz="1900" dirty="0" smtClean="0">
              <a:latin typeface="+mj-lt"/>
              <a:ea typeface="Cambria" panose="02040503050406030204" pitchFamily="18" charset="0"/>
            </a:endParaRPr>
          </a:p>
          <a:p>
            <a:pPr marL="231775" indent="-231775" algn="just">
              <a:spcAft>
                <a:spcPts val="600"/>
              </a:spcAft>
              <a:tabLst>
                <a:tab pos="457200" algn="l"/>
              </a:tabLst>
            </a:pPr>
            <a:r>
              <a:rPr lang="en-US" sz="1900" b="1" dirty="0" smtClean="0">
                <a:latin typeface="+mj-lt"/>
                <a:ea typeface="Cambria" panose="02040503050406030204" pitchFamily="18" charset="0"/>
              </a:rPr>
              <a:t> Control Unit: </a:t>
            </a:r>
            <a:r>
              <a:rPr lang="en-US" sz="1900" dirty="0" smtClean="0">
                <a:latin typeface="+mj-lt"/>
                <a:ea typeface="Cambria" panose="02040503050406030204" pitchFamily="18" charset="0"/>
              </a:rPr>
              <a:t>Control unit as the name specifies controls the flow of data and signals in the microprocessor. It generates the necessary control signals for various data that are fed to microprocessor.</a:t>
            </a:r>
          </a:p>
          <a:p>
            <a:pPr marL="231775" indent="-231775" algn="just">
              <a:spcAft>
                <a:spcPts val="600"/>
              </a:spcAft>
              <a:tabLst>
                <a:tab pos="457200" algn="l"/>
              </a:tabLst>
            </a:pPr>
            <a:endParaRPr lang="en-US" sz="1900" dirty="0">
              <a:latin typeface="+mj-lt"/>
              <a:ea typeface="Cambria" panose="02040503050406030204" pitchFamily="18" charset="0"/>
            </a:endParaRPr>
          </a:p>
          <a:p>
            <a:pPr marL="231775" indent="-231775" algn="just">
              <a:spcAft>
                <a:spcPts val="600"/>
              </a:spcAft>
              <a:buFont typeface="Arial" pitchFamily="34" charset="0"/>
              <a:buChar char="•"/>
            </a:pPr>
            <a:r>
              <a:rPr lang="en-US" sz="1900" b="1" dirty="0">
                <a:latin typeface="+mj-lt"/>
                <a:ea typeface="Cambria" panose="02040503050406030204" pitchFamily="18" charset="0"/>
              </a:rPr>
              <a:t>Instruction Register: </a:t>
            </a:r>
            <a:r>
              <a:rPr lang="en-US" sz="1900" dirty="0">
                <a:latin typeface="+mj-lt"/>
                <a:ea typeface="Cambria" panose="02040503050406030204" pitchFamily="18" charset="0"/>
              </a:rPr>
              <a:t>All the instructions that are fetched from memory are located in the Instruction register. So the Instruction register is used to store various </a:t>
            </a:r>
            <a:r>
              <a:rPr lang="en-US" sz="1900" dirty="0" smtClean="0">
                <a:latin typeface="+mj-lt"/>
                <a:ea typeface="Cambria" panose="02040503050406030204" pitchFamily="18" charset="0"/>
              </a:rPr>
              <a:t>information </a:t>
            </a:r>
            <a:r>
              <a:rPr lang="en-US" sz="1900" dirty="0">
                <a:latin typeface="+mj-lt"/>
                <a:ea typeface="Cambria" panose="02040503050406030204" pitchFamily="18" charset="0"/>
              </a:rPr>
              <a:t>that microprocessor requires in order to carry out an </a:t>
            </a:r>
            <a:r>
              <a:rPr lang="en-US" sz="1900" dirty="0" smtClean="0">
                <a:latin typeface="+mj-lt"/>
                <a:ea typeface="Cambria" panose="02040503050406030204" pitchFamily="18" charset="0"/>
              </a:rPr>
              <a:t>operation.</a:t>
            </a:r>
          </a:p>
          <a:p>
            <a:pPr marL="231775" indent="-231775" algn="just">
              <a:spcAft>
                <a:spcPts val="600"/>
              </a:spcAft>
              <a:buFont typeface="Arial" pitchFamily="34" charset="0"/>
              <a:buChar char="•"/>
            </a:pPr>
            <a:endParaRPr lang="en-US" sz="1900" dirty="0">
              <a:latin typeface="+mj-lt"/>
              <a:ea typeface="Cambria" panose="02040503050406030204" pitchFamily="18" charset="0"/>
            </a:endParaRPr>
          </a:p>
          <a:p>
            <a:pPr marL="231775" indent="-231775" algn="just">
              <a:spcAft>
                <a:spcPts val="600"/>
              </a:spcAft>
              <a:buFont typeface="Arial" pitchFamily="34" charset="0"/>
              <a:buChar char="•"/>
            </a:pPr>
            <a:r>
              <a:rPr lang="en-US" sz="1900" b="1" dirty="0">
                <a:latin typeface="+mj-lt"/>
                <a:ea typeface="Cambria" panose="02040503050406030204" pitchFamily="18" charset="0"/>
              </a:rPr>
              <a:t>Program Counter (PC): </a:t>
            </a:r>
            <a:r>
              <a:rPr lang="en-US" sz="1900" dirty="0">
                <a:latin typeface="+mj-lt"/>
                <a:ea typeface="Cambria" panose="02040503050406030204" pitchFamily="18" charset="0"/>
              </a:rPr>
              <a:t>Program counter stores the address of the next instruction to be executed. It is usually denoted as </a:t>
            </a:r>
            <a:r>
              <a:rPr lang="en-US" sz="1900" dirty="0" smtClean="0">
                <a:latin typeface="+mj-lt"/>
                <a:ea typeface="Cambria" panose="02040503050406030204" pitchFamily="18" charset="0"/>
              </a:rPr>
              <a:t>PC.</a:t>
            </a:r>
            <a:endParaRPr lang="en-US" sz="1900" dirty="0">
              <a:latin typeface="+mj-lt"/>
              <a:ea typeface="Cambria" panose="02040503050406030204" pitchFamily="18" charset="0"/>
            </a:endParaRPr>
          </a:p>
          <a:p>
            <a:pPr marL="231775" indent="-231775" algn="just">
              <a:spcAft>
                <a:spcPts val="600"/>
              </a:spcAft>
              <a:tabLst>
                <a:tab pos="457200" algn="l"/>
              </a:tabLst>
            </a:pPr>
            <a:endParaRPr lang="en-US" sz="1900" dirty="0">
              <a:latin typeface="+mj-lt"/>
              <a:ea typeface="Cambria" panose="02040503050406030204" pitchFamily="18" charset="0"/>
            </a:endParaRPr>
          </a:p>
        </p:txBody>
      </p:sp>
    </p:spTree>
    <p:extLst>
      <p:ext uri="{BB962C8B-B14F-4D97-AF65-F5344CB8AC3E}">
        <p14:creationId xmlns:p14="http://schemas.microsoft.com/office/powerpoint/2010/main" val="8055278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D99DD2A-B520-4620-9B43-64B657BA2D42}" type="slidenum">
              <a:rPr kumimoji="0" lang="en-US" sz="1000" b="0" i="0" u="none" strike="noStrike" kern="1200" cap="none" spc="0" normalizeH="0" baseline="0" noProof="0" smtClean="0">
                <a:ln>
                  <a:noFill/>
                </a:ln>
                <a:solidFill>
                  <a:prstClr val="white"/>
                </a:solidFill>
                <a:effectLst/>
                <a:uLnTx/>
                <a:uFillTx/>
                <a:latin typeface="Corbe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US" sz="1000" b="0" i="0" u="none" strike="noStrike" kern="1200" cap="none" spc="0" normalizeH="0" baseline="0" noProof="0" dirty="0">
              <a:ln>
                <a:noFill/>
              </a:ln>
              <a:solidFill>
                <a:prstClr val="white"/>
              </a:solidFill>
              <a:effectLst/>
              <a:uLnTx/>
              <a:uFillTx/>
              <a:latin typeface="Corbel"/>
              <a:ea typeface="+mn-ea"/>
              <a:cs typeface="+mn-cs"/>
            </a:endParaRPr>
          </a:p>
        </p:txBody>
      </p:sp>
      <p:sp>
        <p:nvSpPr>
          <p:cNvPr id="3" name="Rectangle 2"/>
          <p:cNvSpPr/>
          <p:nvPr/>
        </p:nvSpPr>
        <p:spPr>
          <a:xfrm>
            <a:off x="1440873" y="177865"/>
            <a:ext cx="7612408" cy="523220"/>
          </a:xfrm>
          <a:prstGeom prst="rect">
            <a:avLst/>
          </a:prstGeom>
        </p:spPr>
        <p:txBody>
          <a:bodyPr wrap="square">
            <a:spAutoFit/>
          </a:bodyPr>
          <a:lstStyle/>
          <a:p>
            <a:pPr lvl="0" algn="ctr"/>
            <a:r>
              <a:rPr lang="en-US" sz="2800" b="1" u="sng" dirty="0" smtClean="0">
                <a:solidFill>
                  <a:prstClr val="white"/>
                </a:solidFill>
              </a:rPr>
              <a:t>WHAT IS A MICROCONTROLLER?</a:t>
            </a:r>
            <a:endParaRPr kumimoji="0" lang="en-US" sz="2800" b="1" i="0" u="sng" strike="noStrike" kern="1200" cap="none" spc="0" normalizeH="0" baseline="0" noProof="0" dirty="0">
              <a:ln>
                <a:noFill/>
              </a:ln>
              <a:solidFill>
                <a:prstClr val="white"/>
              </a:solidFill>
              <a:effectLst/>
              <a:uLnTx/>
              <a:uFillTx/>
              <a:latin typeface="Corbel"/>
              <a:ea typeface="+mn-ea"/>
              <a:cs typeface="+mn-cs"/>
            </a:endParaRPr>
          </a:p>
        </p:txBody>
      </p:sp>
      <p:sp>
        <p:nvSpPr>
          <p:cNvPr id="5" name="Content Placeholder 2"/>
          <p:cNvSpPr txBox="1">
            <a:spLocks/>
          </p:cNvSpPr>
          <p:nvPr/>
        </p:nvSpPr>
        <p:spPr>
          <a:xfrm>
            <a:off x="-1" y="819148"/>
            <a:ext cx="12016510" cy="6339034"/>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231775" lvl="0" indent="-231775" algn="just">
              <a:spcAft>
                <a:spcPts val="600"/>
              </a:spcAft>
              <a:buClr>
                <a:prstClr val="white"/>
              </a:buClr>
              <a:tabLst>
                <a:tab pos="457200" algn="l"/>
              </a:tabLst>
            </a:pPr>
            <a:r>
              <a:rPr lang="en-US" sz="2400" dirty="0">
                <a:solidFill>
                  <a:prstClr val="white"/>
                </a:solidFill>
                <a:ea typeface="Cambria" panose="02040503050406030204" pitchFamily="18" charset="0"/>
                <a:cs typeface="Times New Roman"/>
              </a:rPr>
              <a:t>A microcontroller also called MCUs or Microcontroller Unit is a single integrated circuit (IC) that is used for a specific application and designed to implement certain tasks.</a:t>
            </a:r>
          </a:p>
          <a:p>
            <a:pPr marL="231775" lvl="0" indent="-231775" algn="just">
              <a:spcAft>
                <a:spcPts val="600"/>
              </a:spcAft>
              <a:buClr>
                <a:prstClr val="white"/>
              </a:buClr>
              <a:tabLst>
                <a:tab pos="457200" algn="l"/>
              </a:tabLst>
            </a:pPr>
            <a:endParaRPr lang="en-US" sz="2400" dirty="0">
              <a:solidFill>
                <a:prstClr val="white"/>
              </a:solidFill>
              <a:ea typeface="Cambria" panose="02040503050406030204" pitchFamily="18" charset="0"/>
              <a:cs typeface="Times New Roman"/>
            </a:endParaRPr>
          </a:p>
          <a:p>
            <a:pPr marL="231775" lvl="0" indent="-231775" algn="just">
              <a:spcAft>
                <a:spcPts val="600"/>
              </a:spcAft>
              <a:buClr>
                <a:prstClr val="white"/>
              </a:buClr>
              <a:tabLst>
                <a:tab pos="457200" algn="l"/>
              </a:tabLst>
            </a:pPr>
            <a:r>
              <a:rPr lang="en-US" sz="2400" dirty="0">
                <a:solidFill>
                  <a:prstClr val="white"/>
                </a:solidFill>
                <a:ea typeface="Cambria" panose="02040503050406030204" pitchFamily="18" charset="0"/>
                <a:cs typeface="Times New Roman"/>
              </a:rPr>
              <a:t>Products and devices that have been automatically controlled in certain situations, like appliances, power tools, automobile engine control systems, medical equipment, high-end consumer electronics, rugged industrial devices, and computers are great examples, but microcontrollers reach much higher than these applications.</a:t>
            </a:r>
          </a:p>
          <a:p>
            <a:pPr marL="231775" lvl="0" indent="-231775" algn="just">
              <a:spcAft>
                <a:spcPts val="600"/>
              </a:spcAft>
              <a:buClr>
                <a:prstClr val="white"/>
              </a:buClr>
              <a:tabLst>
                <a:tab pos="457200" algn="l"/>
              </a:tabLst>
            </a:pPr>
            <a:endParaRPr lang="en-US" sz="2400" dirty="0">
              <a:solidFill>
                <a:prstClr val="white"/>
              </a:solidFill>
              <a:ea typeface="Cambria" panose="02040503050406030204" pitchFamily="18" charset="0"/>
              <a:cs typeface="Times New Roman"/>
            </a:endParaRPr>
          </a:p>
          <a:p>
            <a:pPr marL="231775" lvl="0" indent="-231775" algn="just">
              <a:spcAft>
                <a:spcPts val="600"/>
              </a:spcAft>
              <a:buClr>
                <a:prstClr val="white"/>
              </a:buClr>
              <a:tabLst>
                <a:tab pos="457200" algn="l"/>
              </a:tabLst>
            </a:pPr>
            <a:r>
              <a:rPr lang="en-US" sz="2400" dirty="0">
                <a:solidFill>
                  <a:prstClr val="white"/>
                </a:solidFill>
                <a:ea typeface="Cambria" panose="02040503050406030204" pitchFamily="18" charset="0"/>
                <a:cs typeface="Times New Roman"/>
              </a:rPr>
              <a:t>Essentially, a microcontroller works to gather input, process the information, and output a particular action based on the information gathered.</a:t>
            </a:r>
          </a:p>
          <a:p>
            <a:pPr marL="231775" lvl="0" indent="-231775" algn="just">
              <a:spcAft>
                <a:spcPts val="600"/>
              </a:spcAft>
              <a:buClr>
                <a:prstClr val="white"/>
              </a:buClr>
              <a:tabLst>
                <a:tab pos="457200" algn="l"/>
              </a:tabLst>
            </a:pPr>
            <a:endParaRPr lang="en-US" sz="2400" dirty="0">
              <a:solidFill>
                <a:prstClr val="white"/>
              </a:solidFill>
              <a:ea typeface="Cambria" panose="02040503050406030204" pitchFamily="18" charset="0"/>
              <a:cs typeface="Times New Roman"/>
            </a:endParaRPr>
          </a:p>
          <a:p>
            <a:pPr marL="231775" lvl="0" indent="-231775" algn="just">
              <a:spcAft>
                <a:spcPts val="600"/>
              </a:spcAft>
              <a:buClr>
                <a:prstClr val="white"/>
              </a:buClr>
              <a:tabLst>
                <a:tab pos="457200" algn="l"/>
              </a:tabLst>
            </a:pPr>
            <a:r>
              <a:rPr lang="en-US" sz="2400" dirty="0">
                <a:solidFill>
                  <a:prstClr val="white"/>
                </a:solidFill>
                <a:ea typeface="Cambria" panose="02040503050406030204" pitchFamily="18" charset="0"/>
                <a:cs typeface="Times New Roman"/>
              </a:rPr>
              <a:t>Microcontrollers or MCUs can operate at lower speeds, for example, it can operate at around in 1MHz to 200 MHz of range, and is designed to consume less power because they’re embedded inside the other devices, which have greater power consumptions in other areas.</a:t>
            </a:r>
          </a:p>
        </p:txBody>
      </p:sp>
    </p:spTree>
    <p:extLst>
      <p:ext uri="{BB962C8B-B14F-4D97-AF65-F5344CB8AC3E}">
        <p14:creationId xmlns:p14="http://schemas.microsoft.com/office/powerpoint/2010/main" val="4907857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5D99DD2A-B520-4620-9B43-64B657BA2D42}" type="slidenum">
              <a:rPr kumimoji="0" lang="en-US" sz="1000" b="0" i="0" u="none" strike="noStrike" kern="1200" cap="none" spc="0" normalizeH="0" baseline="0" noProof="0" smtClean="0">
                <a:ln>
                  <a:noFill/>
                </a:ln>
                <a:solidFill>
                  <a:prstClr val="white"/>
                </a:solidFill>
                <a:effectLst/>
                <a:uLnTx/>
                <a:uFillTx/>
                <a:latin typeface="Corbe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000" b="0" i="0" u="none" strike="noStrike" kern="1200" cap="none" spc="0" normalizeH="0" baseline="0" noProof="0" dirty="0">
              <a:ln>
                <a:noFill/>
              </a:ln>
              <a:solidFill>
                <a:prstClr val="white"/>
              </a:solidFill>
              <a:effectLst/>
              <a:uLnTx/>
              <a:uFillTx/>
              <a:latin typeface="Corbel"/>
              <a:ea typeface="+mn-ea"/>
              <a:cs typeface="+mn-cs"/>
            </a:endParaRPr>
          </a:p>
        </p:txBody>
      </p:sp>
      <p:sp>
        <p:nvSpPr>
          <p:cNvPr id="3" name="Rectangle 2"/>
          <p:cNvSpPr/>
          <p:nvPr/>
        </p:nvSpPr>
        <p:spPr>
          <a:xfrm>
            <a:off x="452582" y="177865"/>
            <a:ext cx="11739418" cy="523220"/>
          </a:xfrm>
          <a:prstGeom prst="rect">
            <a:avLst/>
          </a:prstGeom>
        </p:spPr>
        <p:txBody>
          <a:bodyPr wrap="square">
            <a:spAutoFit/>
          </a:bodyPr>
          <a:lstStyle/>
          <a:p>
            <a:pPr lvl="0"/>
            <a:r>
              <a:rPr lang="en-US" sz="2800" b="1" u="sng" dirty="0" smtClean="0">
                <a:solidFill>
                  <a:prstClr val="white"/>
                </a:solidFill>
              </a:rPr>
              <a:t>OVERVIEW OF MICROCOMPUTER STRUCTURE AND OPERATION</a:t>
            </a:r>
            <a:endParaRPr kumimoji="0" lang="en-US" sz="2800" b="1" i="0" u="sng" strike="noStrike" kern="1200" cap="none" spc="0" normalizeH="0" baseline="0" noProof="0" dirty="0">
              <a:ln>
                <a:noFill/>
              </a:ln>
              <a:solidFill>
                <a:prstClr val="white"/>
              </a:solidFill>
              <a:effectLst/>
              <a:uLnTx/>
              <a:uFillTx/>
              <a:latin typeface="Corbel"/>
              <a:ea typeface="+mn-ea"/>
              <a:cs typeface="+mn-cs"/>
            </a:endParaRPr>
          </a:p>
        </p:txBody>
      </p:sp>
      <p:sp>
        <p:nvSpPr>
          <p:cNvPr id="5" name="Content Placeholder 2"/>
          <p:cNvSpPr txBox="1">
            <a:spLocks/>
          </p:cNvSpPr>
          <p:nvPr/>
        </p:nvSpPr>
        <p:spPr>
          <a:xfrm>
            <a:off x="-1" y="819148"/>
            <a:ext cx="12016510" cy="6339034"/>
          </a:xfrm>
          <a:prstGeom prst="rect">
            <a:avLst/>
          </a:prstGeom>
        </p:spPr>
        <p:txBody>
          <a:bodyPr>
            <a:noAutofit/>
          </a:bodyPr>
          <a:lst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a:lstStyle>
          <a:p>
            <a:pPr marL="231775" lvl="0" indent="-231775" algn="just">
              <a:spcAft>
                <a:spcPts val="600"/>
              </a:spcAft>
              <a:buClr>
                <a:prstClr val="white"/>
              </a:buClr>
              <a:tabLst>
                <a:tab pos="457200" algn="l"/>
              </a:tabLst>
            </a:pPr>
            <a:endParaRPr lang="en-US" sz="2000" b="1" dirty="0" smtClean="0">
              <a:solidFill>
                <a:prstClr val="white"/>
              </a:solidFill>
              <a:ea typeface="Cambria" panose="02040503050406030204" pitchFamily="18" charset="0"/>
              <a:cs typeface="Times New Roman"/>
            </a:endParaRPr>
          </a:p>
          <a:p>
            <a:pPr marL="0" lvl="0" indent="0" algn="just">
              <a:spcAft>
                <a:spcPts val="600"/>
              </a:spcAft>
              <a:buClr>
                <a:prstClr val="white"/>
              </a:buClr>
              <a:buNone/>
              <a:tabLst>
                <a:tab pos="457200" algn="l"/>
              </a:tabLst>
            </a:pPr>
            <a:endParaRPr lang="en-US" sz="2000" b="1" dirty="0" smtClean="0">
              <a:solidFill>
                <a:prstClr val="white"/>
              </a:solidFill>
              <a:ea typeface="Cambria" panose="02040503050406030204" pitchFamily="18" charset="0"/>
              <a:cs typeface="Times New Roman"/>
            </a:endParaRPr>
          </a:p>
        </p:txBody>
      </p:sp>
      <p:pic>
        <p:nvPicPr>
          <p:cNvPr id="6" name="Content Placeholder 12">
            <a:extLst>
              <a:ext uri="{FF2B5EF4-FFF2-40B4-BE49-F238E27FC236}">
                <a16:creationId xmlns:a16="http://schemas.microsoft.com/office/drawing/2014/main" id="{C428AD17-A53A-4837-8371-243B630EE8CA}"/>
              </a:ext>
            </a:extLst>
          </p:cNvPr>
          <p:cNvPicPr>
            <a:picLocks noChangeAspect="1"/>
          </p:cNvPicPr>
          <p:nvPr/>
        </p:nvPicPr>
        <p:blipFill rotWithShape="1">
          <a:blip r:embed="rId2"/>
          <a:srcRect l="3315" r="4442" b="5342"/>
          <a:stretch/>
        </p:blipFill>
        <p:spPr>
          <a:xfrm>
            <a:off x="6827235" y="911913"/>
            <a:ext cx="5106147" cy="2743200"/>
          </a:xfrm>
          <a:prstGeom prst="rect">
            <a:avLst/>
          </a:prstGeom>
        </p:spPr>
      </p:pic>
      <p:sp>
        <p:nvSpPr>
          <p:cNvPr id="4" name="Rectangle 3"/>
          <p:cNvSpPr/>
          <p:nvPr/>
        </p:nvSpPr>
        <p:spPr>
          <a:xfrm>
            <a:off x="184728" y="868219"/>
            <a:ext cx="6234545" cy="5355312"/>
          </a:xfrm>
          <a:prstGeom prst="rect">
            <a:avLst/>
          </a:prstGeom>
        </p:spPr>
        <p:txBody>
          <a:bodyPr wrap="square">
            <a:spAutoFit/>
          </a:bodyPr>
          <a:lstStyle/>
          <a:p>
            <a:r>
              <a:rPr lang="en-US" b="1" dirty="0" smtClean="0"/>
              <a:t>1. </a:t>
            </a:r>
            <a:r>
              <a:rPr lang="en-US" b="1" u="sng" dirty="0" smtClean="0"/>
              <a:t>CPU</a:t>
            </a:r>
            <a:r>
              <a:rPr lang="en-US" b="1" u="sng" dirty="0"/>
              <a:t>:</a:t>
            </a:r>
            <a:r>
              <a:rPr lang="en-US" dirty="0"/>
              <a:t>  It controls the operation of computer. The CPU fetches binary-coded instructions from memory. Decodes the instructions into a series of simple actions. Carries out these actions in a sequence of steps. </a:t>
            </a:r>
            <a:endParaRPr lang="en-US" dirty="0" smtClean="0"/>
          </a:p>
          <a:p>
            <a:endParaRPr lang="en-US" dirty="0"/>
          </a:p>
          <a:p>
            <a:r>
              <a:rPr lang="en-US" dirty="0" smtClean="0"/>
              <a:t>2. </a:t>
            </a:r>
            <a:r>
              <a:rPr lang="en-US" b="1" u="sng" dirty="0" smtClean="0"/>
              <a:t>Memory</a:t>
            </a:r>
            <a:r>
              <a:rPr lang="en-US" b="1" u="sng" dirty="0"/>
              <a:t>:</a:t>
            </a:r>
            <a:r>
              <a:rPr lang="en-US" dirty="0"/>
              <a:t> It stores the binary codes for the sequences of </a:t>
            </a:r>
            <a:r>
              <a:rPr lang="en-US" dirty="0" smtClean="0"/>
              <a:t>instructions in  </a:t>
            </a:r>
            <a:r>
              <a:rPr lang="en-US" dirty="0"/>
              <a:t>binary coded </a:t>
            </a:r>
            <a:r>
              <a:rPr lang="en-US" dirty="0" smtClean="0"/>
              <a:t>data format</a:t>
            </a:r>
            <a:r>
              <a:rPr lang="en-US" dirty="0"/>
              <a:t>. Example: ROM, RAM, magnetic / optical </a:t>
            </a:r>
            <a:r>
              <a:rPr lang="en-US" dirty="0" smtClean="0"/>
              <a:t>disks</a:t>
            </a:r>
          </a:p>
          <a:p>
            <a:endParaRPr lang="en-US" dirty="0"/>
          </a:p>
          <a:p>
            <a:r>
              <a:rPr lang="en-US" b="1" dirty="0" smtClean="0"/>
              <a:t>3. </a:t>
            </a:r>
            <a:r>
              <a:rPr lang="en-US" b="1" u="sng" dirty="0" smtClean="0"/>
              <a:t>Input </a:t>
            </a:r>
            <a:r>
              <a:rPr lang="en-US" b="1" u="sng" dirty="0"/>
              <a:t>/ Output circuitry:</a:t>
            </a:r>
            <a:r>
              <a:rPr lang="en-US" dirty="0"/>
              <a:t> They are used to take in data from outside world or send data to the outside world. I/O devices are connected with microprocessor through I/O ports. Example: Keyboards, video display terminals, printers, modems </a:t>
            </a:r>
            <a:r>
              <a:rPr lang="en-US" dirty="0" smtClean="0"/>
              <a:t>.</a:t>
            </a:r>
          </a:p>
          <a:p>
            <a:endParaRPr lang="en-US" dirty="0"/>
          </a:p>
          <a:p>
            <a:r>
              <a:rPr lang="en-US" dirty="0" smtClean="0"/>
              <a:t>3. </a:t>
            </a:r>
            <a:r>
              <a:rPr lang="en-US" b="1" u="sng" dirty="0" smtClean="0"/>
              <a:t>Buses:</a:t>
            </a:r>
            <a:r>
              <a:rPr lang="en-US" b="1" dirty="0" smtClean="0"/>
              <a:t> </a:t>
            </a:r>
            <a:r>
              <a:rPr lang="en-US" dirty="0" smtClean="0"/>
              <a:t>A </a:t>
            </a:r>
            <a:r>
              <a:rPr lang="en-US" dirty="0"/>
              <a:t>bus is a high-speed internal connection. Buses are used to send control signals and data between the processor and other </a:t>
            </a:r>
            <a:r>
              <a:rPr lang="en-US" dirty="0" smtClean="0"/>
              <a:t>components. Three </a:t>
            </a:r>
            <a:r>
              <a:rPr lang="en-US" dirty="0"/>
              <a:t>types of bus are </a:t>
            </a:r>
            <a:r>
              <a:rPr lang="en-US" dirty="0" smtClean="0"/>
              <a:t>used: Address bus, data bus, control bus. </a:t>
            </a:r>
            <a:endParaRPr lang="en-US" dirty="0"/>
          </a:p>
          <a:p>
            <a:endParaRPr lang="en-US" dirty="0"/>
          </a:p>
        </p:txBody>
      </p:sp>
      <p:sp>
        <p:nvSpPr>
          <p:cNvPr id="7" name="Rectangle 6"/>
          <p:cNvSpPr/>
          <p:nvPr/>
        </p:nvSpPr>
        <p:spPr>
          <a:xfrm>
            <a:off x="6659417" y="3962400"/>
            <a:ext cx="5477165" cy="2862322"/>
          </a:xfrm>
          <a:prstGeom prst="rect">
            <a:avLst/>
          </a:prstGeom>
        </p:spPr>
        <p:txBody>
          <a:bodyPr wrap="square">
            <a:spAutoFit/>
          </a:bodyPr>
          <a:lstStyle/>
          <a:p>
            <a:r>
              <a:rPr lang="en-US" dirty="0" smtClean="0"/>
              <a:t>a) </a:t>
            </a:r>
            <a:r>
              <a:rPr lang="en-US" b="1" u="sng" dirty="0" smtClean="0"/>
              <a:t>Address </a:t>
            </a:r>
            <a:r>
              <a:rPr lang="en-US" b="1" u="sng" dirty="0"/>
              <a:t>bus</a:t>
            </a:r>
            <a:r>
              <a:rPr lang="en-US" dirty="0"/>
              <a:t> - carries memory addresses from the processor to other components such as primary storage and input/output devices. The address bus is unidirectional.</a:t>
            </a:r>
          </a:p>
          <a:p>
            <a:r>
              <a:rPr lang="en-US" dirty="0" smtClean="0"/>
              <a:t>b) </a:t>
            </a:r>
            <a:r>
              <a:rPr lang="en-US" b="1" u="sng" dirty="0" smtClean="0"/>
              <a:t>Data </a:t>
            </a:r>
            <a:r>
              <a:rPr lang="en-US" b="1" u="sng" dirty="0"/>
              <a:t>bus</a:t>
            </a:r>
            <a:r>
              <a:rPr lang="en-US" dirty="0"/>
              <a:t> - carries the data between the processor and other components. The data bus is bidirectional.</a:t>
            </a:r>
          </a:p>
          <a:p>
            <a:r>
              <a:rPr lang="en-US" dirty="0" smtClean="0"/>
              <a:t>c) </a:t>
            </a:r>
            <a:r>
              <a:rPr lang="en-US" b="1" u="sng" dirty="0" smtClean="0"/>
              <a:t>Control </a:t>
            </a:r>
            <a:r>
              <a:rPr lang="en-US" b="1" u="sng" dirty="0"/>
              <a:t>bus</a:t>
            </a:r>
            <a:r>
              <a:rPr lang="en-US" dirty="0"/>
              <a:t> - carries control signals from the processor to other components. The control bus also carries the clock's pulses. The control bus is </a:t>
            </a:r>
            <a:r>
              <a:rPr lang="en-US" dirty="0" smtClean="0"/>
              <a:t>unidirectional.</a:t>
            </a:r>
            <a:endParaRPr lang="en-US" dirty="0"/>
          </a:p>
        </p:txBody>
      </p:sp>
    </p:spTree>
    <p:extLst>
      <p:ext uri="{BB962C8B-B14F-4D97-AF65-F5344CB8AC3E}">
        <p14:creationId xmlns:p14="http://schemas.microsoft.com/office/powerpoint/2010/main" val="27075123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A199-95B7-41B3-9A72-44BD819B1C1F}"/>
              </a:ext>
            </a:extLst>
          </p:cNvPr>
          <p:cNvSpPr>
            <a:spLocks noGrp="1"/>
          </p:cNvSpPr>
          <p:nvPr>
            <p:ph type="title"/>
          </p:nvPr>
        </p:nvSpPr>
        <p:spPr>
          <a:xfrm>
            <a:off x="685801" y="-73891"/>
            <a:ext cx="10840914" cy="1260000"/>
          </a:xfrm>
        </p:spPr>
        <p:txBody>
          <a:bodyPr/>
          <a:lstStyle/>
          <a:p>
            <a:pPr algn="ctr"/>
            <a:r>
              <a:rPr lang="en-US" sz="3200" b="1" u="sng" dirty="0" smtClean="0">
                <a:latin typeface="Arial" panose="020B0604020202020204" pitchFamily="34" charset="0"/>
                <a:cs typeface="Arial" panose="020B0604020202020204" pitchFamily="34" charset="0"/>
              </a:rPr>
              <a:t>Microprocessor vs. Microcontroller</a:t>
            </a:r>
            <a:endParaRPr lang="en-US" sz="3200" b="1" u="sng"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344B0985-002E-41EF-80D7-888D43261784}"/>
              </a:ext>
            </a:extLst>
          </p:cNvPr>
          <p:cNvSpPr>
            <a:spLocks noGrp="1"/>
          </p:cNvSpPr>
          <p:nvPr>
            <p:ph sz="half" idx="1"/>
          </p:nvPr>
        </p:nvSpPr>
        <p:spPr>
          <a:xfrm>
            <a:off x="323273" y="1644073"/>
            <a:ext cx="5402529" cy="4147129"/>
          </a:xfrm>
        </p:spPr>
        <p:txBody>
          <a:bodyPr/>
          <a:lstStyle/>
          <a:p>
            <a:pPr marL="0" indent="0">
              <a:buNone/>
            </a:pPr>
            <a:r>
              <a:rPr lang="en-US" sz="2200" b="1" dirty="0" smtClean="0">
                <a:latin typeface="Arial" panose="020B0604020202020204" pitchFamily="34" charset="0"/>
                <a:cs typeface="Arial" panose="020B0604020202020204" pitchFamily="34" charset="0"/>
              </a:rPr>
              <a:t>     Microprocessor</a:t>
            </a:r>
            <a:endParaRPr lang="en-US" sz="2200" b="1" dirty="0">
              <a:latin typeface="Arial" panose="020B0604020202020204" pitchFamily="34" charset="0"/>
              <a:cs typeface="Arial" panose="020B0604020202020204" pitchFamily="34" charset="0"/>
            </a:endParaRPr>
          </a:p>
          <a:p>
            <a:pPr marL="0" indent="0" algn="just">
              <a:buNone/>
            </a:pPr>
            <a:endParaRPr lang="en-US" sz="2000" b="1" dirty="0">
              <a:latin typeface="Arial" panose="020B0604020202020204" pitchFamily="34" charset="0"/>
              <a:cs typeface="Arial" panose="020B0604020202020204" pitchFamily="34" charset="0"/>
            </a:endParaRPr>
          </a:p>
        </p:txBody>
      </p:sp>
      <p:sp>
        <p:nvSpPr>
          <p:cNvPr id="4" name="Content Placeholder 3">
            <a:extLst>
              <a:ext uri="{FF2B5EF4-FFF2-40B4-BE49-F238E27FC236}">
                <a16:creationId xmlns:a16="http://schemas.microsoft.com/office/drawing/2014/main" id="{2846FF52-309D-45FC-A407-74955F1EF153}"/>
              </a:ext>
            </a:extLst>
          </p:cNvPr>
          <p:cNvSpPr>
            <a:spLocks noGrp="1"/>
          </p:cNvSpPr>
          <p:nvPr>
            <p:ph sz="half" idx="2"/>
          </p:nvPr>
        </p:nvSpPr>
        <p:spPr>
          <a:xfrm>
            <a:off x="6488644" y="1644073"/>
            <a:ext cx="5040000" cy="4147128"/>
          </a:xfrm>
        </p:spPr>
        <p:txBody>
          <a:bodyPr>
            <a:normAutofit/>
          </a:bodyPr>
          <a:lstStyle/>
          <a:p>
            <a:pPr marL="0" indent="0">
              <a:buNone/>
            </a:pPr>
            <a:r>
              <a:rPr lang="en-US" sz="2200" b="1" dirty="0" smtClean="0">
                <a:latin typeface="Arial" panose="020B0604020202020204" pitchFamily="34" charset="0"/>
                <a:cs typeface="Arial" panose="020B0604020202020204" pitchFamily="34" charset="0"/>
              </a:rPr>
              <a:t>              Microcontroller</a:t>
            </a:r>
            <a:endParaRPr lang="en-US" sz="2200" dirty="0">
              <a:latin typeface="Arial" panose="020B0604020202020204" pitchFamily="34" charset="0"/>
              <a:cs typeface="Arial" panose="020B0604020202020204" pitchFamily="34" charset="0"/>
            </a:endParaRPr>
          </a:p>
        </p:txBody>
      </p:sp>
      <p:sp>
        <p:nvSpPr>
          <p:cNvPr id="7" name="Slide Number Placeholder 6"/>
          <p:cNvSpPr>
            <a:spLocks noGrp="1"/>
          </p:cNvSpPr>
          <p:nvPr>
            <p:ph type="sldNum" sz="quarter" idx="12"/>
          </p:nvPr>
        </p:nvSpPr>
        <p:spPr/>
        <p:txBody>
          <a:bodyPr/>
          <a:lstStyle/>
          <a:p>
            <a:fld id="{5D99DD2A-B520-4620-9B43-64B657BA2D42}" type="slidenum">
              <a:rPr lang="en-US" noProof="0" smtClean="0"/>
              <a:t>7</a:t>
            </a:fld>
            <a:endParaRPr lang="en-US" noProof="0" dirty="0"/>
          </a:p>
        </p:txBody>
      </p:sp>
      <p:pic>
        <p:nvPicPr>
          <p:cNvPr id="1028" name="Picture 4" descr="Microprocessor block diagra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0456" y="2050473"/>
            <a:ext cx="4735944" cy="3740728"/>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icrocontroller block diagr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2985" y="2065867"/>
            <a:ext cx="5127626" cy="3765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0143715"/>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5D99DD2A-B520-4620-9B43-64B657BA2D42}" type="slidenum">
              <a:rPr lang="en-US" noProof="0" smtClean="0"/>
              <a:t>8</a:t>
            </a:fld>
            <a:endParaRPr lang="en-US" noProof="0" dirty="0"/>
          </a:p>
        </p:txBody>
      </p:sp>
      <p:sp>
        <p:nvSpPr>
          <p:cNvPr id="8" name="Title 1">
            <a:extLst>
              <a:ext uri="{FF2B5EF4-FFF2-40B4-BE49-F238E27FC236}">
                <a16:creationId xmlns:a16="http://schemas.microsoft.com/office/drawing/2014/main" id="{F74BA199-95B7-41B3-9A72-44BD819B1C1F}"/>
              </a:ext>
            </a:extLst>
          </p:cNvPr>
          <p:cNvSpPr txBox="1">
            <a:spLocks/>
          </p:cNvSpPr>
          <p:nvPr/>
        </p:nvSpPr>
        <p:spPr bwMode="white">
          <a:xfrm>
            <a:off x="685801" y="-73891"/>
            <a:ext cx="10840914" cy="1260000"/>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0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200" b="1" u="sng" dirty="0" smtClean="0">
                <a:latin typeface="Arial" panose="020B0604020202020204" pitchFamily="34" charset="0"/>
                <a:cs typeface="Arial" panose="020B0604020202020204" pitchFamily="34" charset="0"/>
              </a:rPr>
              <a:t>Microprocessor vs. Microcontroller</a:t>
            </a:r>
            <a:endParaRPr lang="en-US" sz="3200" b="1" u="sng" dirty="0">
              <a:latin typeface="Arial" panose="020B0604020202020204" pitchFamily="34" charset="0"/>
              <a:cs typeface="Arial" panose="020B0604020202020204" pitchFamily="34" charset="0"/>
            </a:endParaRPr>
          </a:p>
        </p:txBody>
      </p:sp>
      <p:pic>
        <p:nvPicPr>
          <p:cNvPr id="9" name="Picture 8"/>
          <p:cNvPicPr>
            <a:picLocks noChangeAspect="1"/>
          </p:cNvPicPr>
          <p:nvPr/>
        </p:nvPicPr>
        <p:blipFill>
          <a:blip r:embed="rId3"/>
          <a:stretch>
            <a:fillRect/>
          </a:stretch>
        </p:blipFill>
        <p:spPr>
          <a:xfrm>
            <a:off x="685801" y="1093745"/>
            <a:ext cx="10840913" cy="5602346"/>
          </a:xfrm>
          <a:prstGeom prst="rect">
            <a:avLst/>
          </a:prstGeom>
        </p:spPr>
      </p:pic>
    </p:spTree>
    <p:extLst>
      <p:ext uri="{BB962C8B-B14F-4D97-AF65-F5344CB8AC3E}">
        <p14:creationId xmlns:p14="http://schemas.microsoft.com/office/powerpoint/2010/main" val="1782912734"/>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BA199-95B7-41B3-9A72-44BD819B1C1F}"/>
              </a:ext>
            </a:extLst>
          </p:cNvPr>
          <p:cNvSpPr>
            <a:spLocks noGrp="1"/>
          </p:cNvSpPr>
          <p:nvPr>
            <p:ph type="title"/>
          </p:nvPr>
        </p:nvSpPr>
        <p:spPr>
          <a:xfrm>
            <a:off x="683873" y="-147782"/>
            <a:ext cx="10840914" cy="1677822"/>
          </a:xfrm>
        </p:spPr>
        <p:txBody>
          <a:bodyPr/>
          <a:lstStyle/>
          <a:p>
            <a:r>
              <a:rPr lang="en-US" u="sng" dirty="0" smtClean="0"/>
              <a:t>Harvard ARCHITECTURE   VS VON NEUMANN ARCHITECTURE</a:t>
            </a:r>
            <a:endParaRPr lang="en-US" u="sng" dirty="0"/>
          </a:p>
        </p:txBody>
      </p:sp>
      <p:sp>
        <p:nvSpPr>
          <p:cNvPr id="3" name="Content Placeholder 2">
            <a:extLst>
              <a:ext uri="{FF2B5EF4-FFF2-40B4-BE49-F238E27FC236}">
                <a16:creationId xmlns:a16="http://schemas.microsoft.com/office/drawing/2014/main" id="{344B0985-002E-41EF-80D7-888D43261784}"/>
              </a:ext>
            </a:extLst>
          </p:cNvPr>
          <p:cNvSpPr>
            <a:spLocks noGrp="1"/>
          </p:cNvSpPr>
          <p:nvPr>
            <p:ph sz="half" idx="1"/>
          </p:nvPr>
        </p:nvSpPr>
        <p:spPr/>
        <p:txBody>
          <a:bodyPr/>
          <a:lstStyle/>
          <a:p>
            <a:pPr marL="0" indent="0">
              <a:buNone/>
            </a:pPr>
            <a:endParaRPr lang="en-US" dirty="0"/>
          </a:p>
        </p:txBody>
      </p:sp>
      <p:sp>
        <p:nvSpPr>
          <p:cNvPr id="4" name="Content Placeholder 3">
            <a:extLst>
              <a:ext uri="{FF2B5EF4-FFF2-40B4-BE49-F238E27FC236}">
                <a16:creationId xmlns:a16="http://schemas.microsoft.com/office/drawing/2014/main" id="{2846FF52-309D-45FC-A407-74955F1EF153}"/>
              </a:ext>
            </a:extLst>
          </p:cNvPr>
          <p:cNvSpPr>
            <a:spLocks noGrp="1"/>
          </p:cNvSpPr>
          <p:nvPr>
            <p:ph sz="half" idx="2"/>
          </p:nvPr>
        </p:nvSpPr>
        <p:spPr/>
        <p:txBody>
          <a:bodyPr/>
          <a:lstStyle/>
          <a:p>
            <a:pPr marL="0" indent="0">
              <a:buNone/>
            </a:pPr>
            <a:endParaRPr lang="en-US" dirty="0"/>
          </a:p>
        </p:txBody>
      </p:sp>
      <p:graphicFrame>
        <p:nvGraphicFramePr>
          <p:cNvPr id="12" name="Table 11"/>
          <p:cNvGraphicFramePr>
            <a:graphicFrameLocks noGrp="1"/>
          </p:cNvGraphicFramePr>
          <p:nvPr>
            <p:extLst>
              <p:ext uri="{D42A27DB-BD31-4B8C-83A1-F6EECF244321}">
                <p14:modId xmlns:p14="http://schemas.microsoft.com/office/powerpoint/2010/main" val="236572355"/>
              </p:ext>
            </p:extLst>
          </p:nvPr>
        </p:nvGraphicFramePr>
        <p:xfrm>
          <a:off x="681944" y="1425374"/>
          <a:ext cx="10842843" cy="5182515"/>
        </p:xfrm>
        <a:graphic>
          <a:graphicData uri="http://schemas.openxmlformats.org/drawingml/2006/table">
            <a:tbl>
              <a:tblPr firstRow="1" bandRow="1">
                <a:tableStyleId>{F5AB1C69-6EDB-4FF4-983F-18BD219EF322}</a:tableStyleId>
              </a:tblPr>
              <a:tblGrid>
                <a:gridCol w="1703727">
                  <a:extLst>
                    <a:ext uri="{9D8B030D-6E8A-4147-A177-3AD203B41FA5}">
                      <a16:colId xmlns:a16="http://schemas.microsoft.com/office/drawing/2014/main" val="2899699387"/>
                    </a:ext>
                  </a:extLst>
                </a:gridCol>
                <a:gridCol w="4914900">
                  <a:extLst>
                    <a:ext uri="{9D8B030D-6E8A-4147-A177-3AD203B41FA5}">
                      <a16:colId xmlns:a16="http://schemas.microsoft.com/office/drawing/2014/main" val="3293350575"/>
                    </a:ext>
                  </a:extLst>
                </a:gridCol>
                <a:gridCol w="4224216">
                  <a:extLst>
                    <a:ext uri="{9D8B030D-6E8A-4147-A177-3AD203B41FA5}">
                      <a16:colId xmlns:a16="http://schemas.microsoft.com/office/drawing/2014/main" val="830786927"/>
                    </a:ext>
                  </a:extLst>
                </a:gridCol>
              </a:tblGrid>
              <a:tr h="823875">
                <a:tc>
                  <a:txBody>
                    <a:bodyPr/>
                    <a:lstStyle/>
                    <a:p>
                      <a:pPr algn="ctr"/>
                      <a:r>
                        <a:rPr lang="en-CA" b="1" dirty="0">
                          <a:effectLst/>
                        </a:rPr>
                        <a:t>Point of Comparison</a:t>
                      </a:r>
                      <a:endParaRPr lang="en-CA" dirty="0">
                        <a:effectLst/>
                      </a:endParaRPr>
                    </a:p>
                  </a:txBody>
                  <a:tcPr marL="60960" marR="60960" marT="60960" marB="60960" anchor="ctr"/>
                </a:tc>
                <a:tc>
                  <a:txBody>
                    <a:bodyPr/>
                    <a:lstStyle/>
                    <a:p>
                      <a:pPr algn="ctr"/>
                      <a:r>
                        <a:rPr lang="en-CA" b="1" dirty="0">
                          <a:effectLst/>
                        </a:rPr>
                        <a:t>Harvard Architecture</a:t>
                      </a:r>
                      <a:endParaRPr lang="en-CA" dirty="0">
                        <a:effectLst/>
                      </a:endParaRPr>
                    </a:p>
                  </a:txBody>
                  <a:tcPr marL="60960" marR="60960" marT="60960" marB="60960" anchor="ctr"/>
                </a:tc>
                <a:tc>
                  <a:txBody>
                    <a:bodyPr/>
                    <a:lstStyle/>
                    <a:p>
                      <a:pPr algn="ctr"/>
                      <a:r>
                        <a:rPr lang="en-CA" b="1" dirty="0">
                          <a:effectLst/>
                        </a:rPr>
                        <a:t>Von Neumann Architecture</a:t>
                      </a:r>
                      <a:endParaRPr lang="en-CA" dirty="0">
                        <a:effectLst/>
                      </a:endParaRPr>
                    </a:p>
                  </a:txBody>
                  <a:tcPr marL="60960" marR="60960" marT="60960" marB="60960" anchor="ctr"/>
                </a:tc>
                <a:extLst>
                  <a:ext uri="{0D108BD9-81ED-4DB2-BD59-A6C34878D82A}">
                    <a16:rowId xmlns:a16="http://schemas.microsoft.com/office/drawing/2014/main" val="2034119645"/>
                  </a:ext>
                </a:extLst>
              </a:tr>
              <a:tr h="2776883">
                <a:tc>
                  <a:txBody>
                    <a:bodyPr/>
                    <a:lstStyle/>
                    <a:p>
                      <a:pPr algn="l"/>
                      <a:r>
                        <a:rPr lang="en-CA" dirty="0">
                          <a:effectLst/>
                        </a:rPr>
                        <a:t>Arrangement</a:t>
                      </a:r>
                    </a:p>
                  </a:txBody>
                  <a:tcPr marL="60960" marR="60960" marT="60960" marB="60960" anchor="ctr"/>
                </a:tc>
                <a:tc>
                  <a:txBody>
                    <a:bodyPr/>
                    <a:lstStyle/>
                    <a:p>
                      <a:pPr algn="l" fontAlgn="base"/>
                      <a:r>
                        <a:rPr lang="en-CA" dirty="0">
                          <a:effectLst/>
                        </a:rPr>
                        <a:t>In Harvard architecture, the CPU is connected with both the data memory (RAM) and program memory (ROM), </a:t>
                      </a:r>
                      <a:r>
                        <a:rPr lang="en-CA" dirty="0" smtClean="0">
                          <a:effectLst/>
                        </a:rPr>
                        <a:t>separately. Some of the earlier microcontrollers used this architectures.</a:t>
                      </a: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txBody>
                  <a:tcPr marL="60960" marR="60960" marT="60960" marB="60960" anchor="ctr"/>
                </a:tc>
                <a:tc>
                  <a:txBody>
                    <a:bodyPr/>
                    <a:lstStyle/>
                    <a:p>
                      <a:pPr algn="l" fontAlgn="base"/>
                      <a:r>
                        <a:rPr lang="en-CA" dirty="0">
                          <a:effectLst/>
                        </a:rPr>
                        <a:t>In Von-Neumann architecture, there is no separate data and program memory. Instead, a single memory connection is given to the CPU</a:t>
                      </a:r>
                      <a:r>
                        <a:rPr lang="en-CA" dirty="0" smtClean="0">
                          <a:effectLst/>
                        </a:rPr>
                        <a:t>. Some of the earlier microprocessors </a:t>
                      </a:r>
                      <a:r>
                        <a:rPr lang="en-CA" smtClean="0">
                          <a:effectLst/>
                        </a:rPr>
                        <a:t>used </a:t>
                      </a:r>
                      <a:r>
                        <a:rPr lang="en-CA" smtClean="0">
                          <a:effectLst/>
                        </a:rPr>
                        <a:t>this </a:t>
                      </a:r>
                      <a:r>
                        <a:rPr lang="en-CA" dirty="0" smtClean="0">
                          <a:effectLst/>
                        </a:rPr>
                        <a:t>architecture.</a:t>
                      </a: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smtClean="0">
                        <a:effectLst/>
                      </a:endParaRPr>
                    </a:p>
                    <a:p>
                      <a:pPr algn="l" fontAlgn="base"/>
                      <a:endParaRPr lang="en-CA" dirty="0">
                        <a:effectLst/>
                      </a:endParaRPr>
                    </a:p>
                  </a:txBody>
                  <a:tcPr marL="60960" marR="60960" marT="60960" marB="60960" anchor="ctr"/>
                </a:tc>
                <a:extLst>
                  <a:ext uri="{0D108BD9-81ED-4DB2-BD59-A6C34878D82A}">
                    <a16:rowId xmlns:a16="http://schemas.microsoft.com/office/drawing/2014/main" val="3148042220"/>
                  </a:ext>
                </a:extLst>
              </a:tr>
              <a:tr h="455628">
                <a:tc>
                  <a:txBody>
                    <a:bodyPr/>
                    <a:lstStyle/>
                    <a:p>
                      <a:pPr algn="l"/>
                      <a:r>
                        <a:rPr lang="en-CA" dirty="0">
                          <a:effectLst/>
                        </a:rPr>
                        <a:t>Hardware requirements</a:t>
                      </a:r>
                    </a:p>
                  </a:txBody>
                  <a:tcPr marL="60960" marR="60960" marT="60960" marB="60960" anchor="ctr"/>
                </a:tc>
                <a:tc>
                  <a:txBody>
                    <a:bodyPr/>
                    <a:lstStyle/>
                    <a:p>
                      <a:pPr algn="l"/>
                      <a:r>
                        <a:rPr lang="en-CA" dirty="0">
                          <a:effectLst/>
                        </a:rPr>
                        <a:t>It requires more hardware since it will be requiring separate data and address bus for each memory</a:t>
                      </a:r>
                      <a:r>
                        <a:rPr lang="en-CA" dirty="0" smtClean="0">
                          <a:effectLst/>
                        </a:rPr>
                        <a:t>.</a:t>
                      </a:r>
                    </a:p>
                  </a:txBody>
                  <a:tcPr marL="60960" marR="60960" marT="60960" marB="60960" anchor="ctr"/>
                </a:tc>
                <a:tc>
                  <a:txBody>
                    <a:bodyPr/>
                    <a:lstStyle/>
                    <a:p>
                      <a:pPr algn="l"/>
                      <a:r>
                        <a:rPr lang="en-CA" dirty="0">
                          <a:effectLst/>
                        </a:rPr>
                        <a:t>In contrast to the Harvard architecture, this requires less hardware since only a common memory needs to be reached</a:t>
                      </a:r>
                      <a:r>
                        <a:rPr lang="en-CA" dirty="0" smtClean="0">
                          <a:effectLst/>
                        </a:rPr>
                        <a:t>. </a:t>
                      </a:r>
                      <a:endParaRPr lang="en-CA" dirty="0">
                        <a:effectLst/>
                      </a:endParaRPr>
                    </a:p>
                  </a:txBody>
                  <a:tcPr marL="60960" marR="60960" marT="60960" marB="60960" anchor="ctr"/>
                </a:tc>
                <a:extLst>
                  <a:ext uri="{0D108BD9-81ED-4DB2-BD59-A6C34878D82A}">
                    <a16:rowId xmlns:a16="http://schemas.microsoft.com/office/drawing/2014/main" val="2885866487"/>
                  </a:ext>
                </a:extLst>
              </a:tr>
            </a:tbl>
          </a:graphicData>
        </a:graphic>
      </p:graphicFrame>
      <p:pic>
        <p:nvPicPr>
          <p:cNvPr id="13" name="Picture 12"/>
          <p:cNvPicPr>
            <a:picLocks noChangeAspect="1"/>
          </p:cNvPicPr>
          <p:nvPr/>
        </p:nvPicPr>
        <p:blipFill>
          <a:blip r:embed="rId2"/>
          <a:stretch>
            <a:fillRect/>
          </a:stretch>
        </p:blipFill>
        <p:spPr>
          <a:xfrm>
            <a:off x="3103420" y="3592945"/>
            <a:ext cx="3076530" cy="2011390"/>
          </a:xfrm>
          <a:prstGeom prst="rect">
            <a:avLst/>
          </a:prstGeom>
        </p:spPr>
      </p:pic>
      <p:pic>
        <p:nvPicPr>
          <p:cNvPr id="14" name="Picture 13"/>
          <p:cNvPicPr>
            <a:picLocks noChangeAspect="1"/>
          </p:cNvPicPr>
          <p:nvPr/>
        </p:nvPicPr>
        <p:blipFill>
          <a:blip r:embed="rId3"/>
          <a:stretch>
            <a:fillRect/>
          </a:stretch>
        </p:blipFill>
        <p:spPr>
          <a:xfrm>
            <a:off x="7786254" y="3693839"/>
            <a:ext cx="3406259" cy="1910495"/>
          </a:xfrm>
          <a:prstGeom prst="rect">
            <a:avLst/>
          </a:prstGeom>
        </p:spPr>
      </p:pic>
      <p:sp>
        <p:nvSpPr>
          <p:cNvPr id="15" name="Slide Number Placeholder 14"/>
          <p:cNvSpPr>
            <a:spLocks noGrp="1"/>
          </p:cNvSpPr>
          <p:nvPr>
            <p:ph type="sldNum" sz="quarter" idx="12"/>
          </p:nvPr>
        </p:nvSpPr>
        <p:spPr/>
        <p:txBody>
          <a:bodyPr/>
          <a:lstStyle/>
          <a:p>
            <a:fld id="{5D99DD2A-B520-4620-9B43-64B657BA2D42}" type="slidenum">
              <a:rPr lang="en-US" noProof="0" smtClean="0"/>
              <a:t>9</a:t>
            </a:fld>
            <a:endParaRPr lang="en-US" noProof="0" dirty="0"/>
          </a:p>
        </p:txBody>
      </p:sp>
    </p:spTree>
    <p:extLst>
      <p:ext uri="{BB962C8B-B14F-4D97-AF65-F5344CB8AC3E}">
        <p14:creationId xmlns:p14="http://schemas.microsoft.com/office/powerpoint/2010/main" val="421898273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Default">
      <a:majorFont>
        <a:latin typeface="Corbel"/>
        <a:ea typeface=""/>
        <a:cs typeface=""/>
      </a:majorFont>
      <a:minorFont>
        <a:latin typeface="Corbel"/>
        <a:ea typeface=""/>
        <a:cs typeface=""/>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spDef>
      <a:spPr>
        <a:ln>
          <a:noFill/>
        </a:ln>
      </a:spPr>
      <a:bodyPr rtlCol="0" anchor="ctr"/>
      <a:lstStyle>
        <a:defPPr algn="ctr">
          <a:defRPr/>
        </a:defPPr>
      </a:lstStyle>
      <a:style>
        <a:lnRef idx="2">
          <a:schemeClr val="accent3">
            <a:shade val="50000"/>
          </a:schemeClr>
        </a:lnRef>
        <a:fillRef idx="1">
          <a:schemeClr val="accent3"/>
        </a:fillRef>
        <a:effectRef idx="0">
          <a:schemeClr val="accent3"/>
        </a:effectRef>
        <a:fontRef idx="minor">
          <a:schemeClr val="lt1"/>
        </a:fontRef>
      </a:style>
    </a:spDef>
  </a:objectDefaults>
  <a:extraClrSchemeLst/>
  <a:extLst>
    <a:ext uri="{05A4C25C-085E-4340-85A3-A5531E510DB2}">
      <thm15:themeFamily xmlns:thm15="http://schemas.microsoft.com/office/thememl/2012/main" name="TF22736411_Famous event in history presentation_AAS_v4" id="{885A6F1E-651B-4F15-A7C5-F8866BEBEDBA}" vid="{A424914B-CB64-4CFE-A131-6ACB64D36AA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2DD839211D94843B2DAE2B79DBFDFAA" ma:contentTypeVersion="3" ma:contentTypeDescription="Create a new document." ma:contentTypeScope="" ma:versionID="a3e391cd97b67783ab335ac4a157b106">
  <xsd:schema xmlns:xsd="http://www.w3.org/2001/XMLSchema" xmlns:xs="http://www.w3.org/2001/XMLSchema" xmlns:p="http://schemas.microsoft.com/office/2006/metadata/properties" xmlns:ns2="cb954b2e-e4be-42dc-a08f-d9fd2dc06d13" targetNamespace="http://schemas.microsoft.com/office/2006/metadata/properties" ma:root="true" ma:fieldsID="80152c7cba56f27ba35e08f8daa05da4" ns2:_="">
    <xsd:import namespace="cb954b2e-e4be-42dc-a08f-d9fd2dc06d13"/>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b954b2e-e4be-42dc-a08f-d9fd2dc06d1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8C25A74-1E0C-4362-AFA3-6197BD285F3A}">
  <ds:schemaRefs>
    <ds:schemaRef ds:uri="http://schemas.microsoft.com/sharepoint/v3/contenttype/forms"/>
  </ds:schemaRefs>
</ds:datastoreItem>
</file>

<file path=customXml/itemProps2.xml><?xml version="1.0" encoding="utf-8"?>
<ds:datastoreItem xmlns:ds="http://schemas.openxmlformats.org/officeDocument/2006/customXml" ds:itemID="{F67E47AF-E10F-4722-929B-044623AAC583}"/>
</file>

<file path=customXml/itemProps3.xml><?xml version="1.0" encoding="utf-8"?>
<ds:datastoreItem xmlns:ds="http://schemas.openxmlformats.org/officeDocument/2006/customXml" ds:itemID="{C38CA543-30E3-47E1-BCB5-9F25BC21C241}"/>
</file>

<file path=docProps/app.xml><?xml version="1.0" encoding="utf-8"?>
<Properties xmlns="http://schemas.openxmlformats.org/officeDocument/2006/extended-properties" xmlns:vt="http://schemas.openxmlformats.org/officeDocument/2006/docPropsVTypes">
  <Template>Famous event in history presentation</Template>
  <TotalTime>0</TotalTime>
  <Words>1777</Words>
  <Application>Microsoft Office PowerPoint</Application>
  <PresentationFormat>Widescreen</PresentationFormat>
  <Paragraphs>223</Paragraphs>
  <Slides>21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Arial,Sans-Serif</vt:lpstr>
      <vt:lpstr>Calibri</vt:lpstr>
      <vt:lpstr>Cambria</vt:lpstr>
      <vt:lpstr>Corbel</vt:lpstr>
      <vt:lpstr>Times New Roman</vt:lpstr>
      <vt:lpstr>Celestial</vt:lpstr>
      <vt:lpstr>Fundamentals of microprocessor and embedded system </vt:lpstr>
      <vt:lpstr>PowerPoint Presentation</vt:lpstr>
      <vt:lpstr>PowerPoint Presentation</vt:lpstr>
      <vt:lpstr>PowerPoint Presentation</vt:lpstr>
      <vt:lpstr>PowerPoint Presentation</vt:lpstr>
      <vt:lpstr>PowerPoint Presentation</vt:lpstr>
      <vt:lpstr>Microprocessor vs. Microcontroller</vt:lpstr>
      <vt:lpstr>PowerPoint Presentation</vt:lpstr>
      <vt:lpstr>Harvard ARCHITECTURE   VS VON NEUMANN ARCHITECTURE</vt:lpstr>
      <vt:lpstr>Harvard ARCHITECTURE   VS VON NEUMANN ARCHITECTURE</vt:lpstr>
      <vt:lpstr>What is an Embedded System?</vt:lpstr>
      <vt:lpstr>What is an Embedded System? (Contd.)</vt:lpstr>
      <vt:lpstr>Embedded system</vt:lpstr>
      <vt:lpstr>Embedded system</vt:lpstr>
      <vt:lpstr>PowerPoint Presentation</vt:lpstr>
      <vt:lpstr>PowerPoint Presentation</vt:lpstr>
      <vt:lpstr>Classifications of embedded systems:</vt:lpstr>
      <vt:lpstr>New hardware Options emerged for embedded systems areas follows:</vt:lpstr>
      <vt:lpstr>Real-life Examples of embedded systems:</vt:lpstr>
      <vt:lpstr>Real-life Examples of embedded systems:</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2022-05-17T14:56:55Z</dcterms:created>
  <dcterms:modified xsi:type="dcterms:W3CDTF">2023-01-22T06:48:37Z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0x01010092DD839211D94843B2DAE2B79DBFDFAA</vt:lpwstr>
  </property>
</Properties>
</file>

<file path=docProps/thumbnail.jpeg>
</file>